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8" r:id="rId4"/>
    <p:sldId id="287" r:id="rId5"/>
    <p:sldId id="262" r:id="rId6"/>
    <p:sldId id="263" r:id="rId7"/>
    <p:sldId id="271" r:id="rId8"/>
    <p:sldId id="272" r:id="rId9"/>
    <p:sldId id="283" r:id="rId10"/>
    <p:sldId id="284" r:id="rId11"/>
    <p:sldId id="285" r:id="rId12"/>
    <p:sldId id="276" r:id="rId13"/>
    <p:sldId id="277" r:id="rId14"/>
    <p:sldId id="278" r:id="rId15"/>
    <p:sldId id="289" r:id="rId16"/>
    <p:sldId id="279" r:id="rId17"/>
    <p:sldId id="281" r:id="rId18"/>
    <p:sldId id="282" r:id="rId19"/>
    <p:sldId id="273" r:id="rId20"/>
    <p:sldId id="274" r:id="rId21"/>
    <p:sldId id="280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3" autoAdjust="0"/>
  </p:normalViewPr>
  <p:slideViewPr>
    <p:cSldViewPr>
      <p:cViewPr varScale="1">
        <p:scale>
          <a:sx n="48" d="100"/>
          <a:sy n="48" d="100"/>
        </p:scale>
        <p:origin x="1279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DBC07-F5D5-41FD-9A48-42F02EE406C3}" type="datetime1">
              <a:rPr lang="fr-FR" smtClean="0"/>
              <a:t>07/10/2021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50051-4987-4CAE-A870-7491B9C1544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965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05CA-DC2C-4822-90F5-47FB7542A88A}" type="datetime1">
              <a:rPr lang="fr-FR" smtClean="0"/>
              <a:t>07/10/2021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FE189-D48A-4D76-8B98-3069C4321FF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0639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E189-D48A-4D76-8B98-3069C4321FF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8ABAD0-A80C-4DBD-A0A7-35067AC3B5A7}" type="datetime1">
              <a:rPr lang="fr-FR" smtClean="0"/>
              <a:t>07/10/2021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1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E189-D48A-4D76-8B98-3069C4321FF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6C2EC2-7283-44A9-B8C8-0439136B22D6}" type="datetime1">
              <a:rPr lang="fr-FR" smtClean="0"/>
              <a:t>07/10/2021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E189-D48A-4D76-8B98-3069C4321FF7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358E804-6DBE-4D36-BC39-D35A84DC2C48}" type="datetime1">
              <a:rPr lang="fr-FR" smtClean="0"/>
              <a:t>07/10/2021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73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E189-D48A-4D76-8B98-3069C4321FF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378BBA1-4C49-4C99-8353-7C3C774C5D9F}" type="datetime1">
              <a:rPr lang="fr-FR" smtClean="0"/>
              <a:t>07/10/2021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2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E189-D48A-4D76-8B98-3069C4321FF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FC11844-FF3E-4956-992C-D6C4C7A1C067}" type="datetime1">
              <a:rPr lang="fr-FR" smtClean="0"/>
              <a:t>07/10/2021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0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FE189-D48A-4D76-8B98-3069C4321FF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1EDCE8B-84C7-4E32-AAB0-6008D7424A41}" type="datetime1">
              <a:rPr lang="fr-FR" smtClean="0"/>
              <a:t>07/10/2021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9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A0F-4368-48E9-A5B0-B6A5AD15295C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248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1FE-2918-4F88-AC46-E53DA8774035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96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45725-643B-4340-9409-963F206E57DF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43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6A4A-A154-489A-93B7-9F928A8AFBDD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95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0B92-906A-488A-9354-1084B45A4B10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88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7B89-A36E-4E00-A608-49D7AF82C2E7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9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1E12-26BA-4F10-89F5-A8EE3E6E10A3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3556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41BA-9596-4907-8602-7ECB9D8FF14B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95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E302-717F-4041-BA32-E94B61A17156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828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D6D5-EECC-4603-A889-ED1071947BA7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A68-92E1-499B-A8C9-E58C960D1745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062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105F7-C520-4E19-B1D0-352FC2AF31BC}" type="datetime1">
              <a:rPr lang="fr-FR" smtClean="0"/>
              <a:t>07/10/2021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BFF1C-6194-42BC-8BA1-C158DF492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76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/>
          <a:p>
            <a:endParaRPr lang="fr-FR" sz="24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2564904"/>
            <a:ext cx="8424936" cy="3744416"/>
          </a:xfrm>
        </p:spPr>
        <p:txBody>
          <a:bodyPr>
            <a:normAutofit fontScale="55000" lnSpcReduction="20000"/>
          </a:bodyPr>
          <a:lstStyle/>
          <a:p>
            <a:endParaRPr lang="fr-FR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sz="3600" b="1" dirty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RETENTISSEMENTS </a:t>
            </a:r>
            <a:r>
              <a:rPr lang="fr-FR" sz="3600" b="1" dirty="0" smtClean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PULMONAIRES  DE  L’UTILISATION</a:t>
            </a:r>
            <a:endParaRPr lang="fr-FR" sz="3600" b="1" dirty="0">
              <a:solidFill>
                <a:schemeClr val="accent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sz="3600" b="1" dirty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CHRONIQUE </a:t>
            </a:r>
            <a:r>
              <a:rPr lang="fr-FR" sz="3600" b="1" dirty="0" smtClean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DES  INHIBITEURS  DE  LA  POMPE  A  </a:t>
            </a:r>
            <a:r>
              <a:rPr lang="fr-FR" sz="3600" b="1" dirty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PROTON (IPP)</a:t>
            </a:r>
          </a:p>
          <a:p>
            <a:r>
              <a:rPr lang="fr-FR" sz="3600" b="1" dirty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POUR </a:t>
            </a:r>
            <a:r>
              <a:rPr lang="fr-FR" sz="3600" b="1" dirty="0" smtClean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POTENTIALISER  L’EFFET  </a:t>
            </a:r>
            <a:r>
              <a:rPr lang="fr-FR" sz="3600" b="1" dirty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DES </a:t>
            </a:r>
            <a:r>
              <a:rPr lang="fr-FR" sz="3600" b="1" dirty="0" smtClean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EXTRAITS  </a:t>
            </a:r>
            <a:r>
              <a:rPr lang="fr-FR" sz="3600" b="1" dirty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PANCREATIQUES</a:t>
            </a:r>
          </a:p>
          <a:p>
            <a:r>
              <a:rPr lang="fr-FR" sz="3600" b="1" dirty="0" smtClean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CHEZ  </a:t>
            </a:r>
            <a:r>
              <a:rPr lang="fr-FR" sz="3600" b="1" dirty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LES </a:t>
            </a:r>
            <a:r>
              <a:rPr lang="fr-FR" sz="3600" b="1" dirty="0" smtClean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ENFANTS  </a:t>
            </a:r>
            <a:r>
              <a:rPr lang="fr-FR" sz="3600" b="1" dirty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ATTEINTS </a:t>
            </a:r>
            <a:r>
              <a:rPr lang="fr-FR" sz="3600" b="1" dirty="0" smtClean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DE  </a:t>
            </a:r>
            <a:r>
              <a:rPr lang="fr-FR" sz="3600" b="1" dirty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MUCOVISCIDOSE </a:t>
            </a:r>
            <a:endParaRPr lang="fr-FR" sz="3600" b="1" dirty="0" smtClean="0">
              <a:solidFill>
                <a:schemeClr val="accent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sz="3600" b="1" dirty="0" smtClean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AGÉS  DE  6  À  18  ANS</a:t>
            </a:r>
          </a:p>
          <a:p>
            <a:pPr lvl="0"/>
            <a:r>
              <a:rPr lang="fr-FR" sz="3600" b="1" dirty="0" smtClean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(Etude  MUCO-IPPEP)</a:t>
            </a:r>
            <a:r>
              <a:rPr lang="fr-FR" sz="29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fr-FR" sz="2900" b="1" dirty="0" smtClean="0">
              <a:solidFill>
                <a:prstClr val="black">
                  <a:lumMod val="65000"/>
                  <a:lumOff val="35000"/>
                </a:prst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/>
            <a:endParaRPr lang="fr-FR" sz="2900" b="1" dirty="0">
              <a:solidFill>
                <a:prstClr val="black">
                  <a:lumMod val="65000"/>
                  <a:lumOff val="35000"/>
                </a:prst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FR" sz="29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Sahar</a:t>
            </a:r>
            <a:r>
              <a:rPr lang="fr-FR" sz="29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AWADA, </a:t>
            </a:r>
            <a:r>
              <a:rPr lang="fr-FR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Tiphaine </a:t>
            </a:r>
            <a:r>
              <a:rPr lang="fr-FR" sz="2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ROUSSEY-BIHOUEE</a:t>
            </a:r>
          </a:p>
          <a:p>
            <a:endParaRPr lang="fr-FR" sz="3600" b="1" dirty="0" smtClean="0">
              <a:solidFill>
                <a:schemeClr val="accent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fr-FR" sz="2500" dirty="0" smtClean="0">
                <a:solidFill>
                  <a:schemeClr val="accent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07/10/2021</a:t>
            </a:r>
          </a:p>
          <a:p>
            <a:endParaRPr lang="fr-FR" sz="3600" b="1" dirty="0" smtClean="0">
              <a:solidFill>
                <a:schemeClr val="accent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chemeClr val="accent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sz="3600" b="1" dirty="0" smtClean="0">
              <a:solidFill>
                <a:schemeClr val="accent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chemeClr val="accent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sz="3600" b="1" dirty="0" smtClean="0">
              <a:solidFill>
                <a:schemeClr val="accent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34" y="764704"/>
            <a:ext cx="33337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9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Patients et méthodes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ritères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d’inclusion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:</a:t>
            </a:r>
          </a:p>
          <a:p>
            <a:pPr marL="0" indent="0" algn="just"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Âgés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de 6 à 18 ans.</a:t>
            </a:r>
          </a:p>
          <a:p>
            <a:pPr algn="just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Avoir eu un traitement par IPP pour une durée minimale de 6 mois.</a:t>
            </a:r>
          </a:p>
          <a:p>
            <a:pPr algn="just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Avoir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un diagnostic de mucoviscidose confirmé par la présence de deux mutations sévères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du CFTR et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une concentration de chlorure dans la sueur supérieur ou égale à 60mmol/l.</a:t>
            </a:r>
          </a:p>
          <a:p>
            <a:pPr algn="just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Insuffisance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pancréatique exocrine diagnostiquée sur des symptômes cliniques et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une valeur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d’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élastase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fécale inférieure à 50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μg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/g.</a:t>
            </a:r>
          </a:p>
          <a:p>
            <a:pPr algn="just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Patients avoir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eu au minimum deux mesures de leur fonction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pulmonaire et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au minimum deux prélèvements pour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cultures bactériologiques.</a:t>
            </a:r>
          </a:p>
          <a:p>
            <a:pPr algn="just"/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atients exclus : </a:t>
            </a:r>
          </a:p>
          <a:p>
            <a:pPr marL="0" indent="0" algn="just">
              <a:buNone/>
            </a:pP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Âgés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moins de six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ans.</a:t>
            </a:r>
          </a:p>
          <a:p>
            <a:pPr algn="just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yant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l’association d’une mutation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peu sévère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et d’une mutation sévère, ou l’association de deux mutations peu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sévères.</a:t>
            </a:r>
          </a:p>
          <a:p>
            <a:pPr algn="just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ecevant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des IPP pour traiter un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RGO diagnostiqué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par un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résultat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anormal d’une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PH-métrie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ou des signes cliniques en utilisant le score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RSI Reflux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Symptom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Index (RGO positif si RSI supérieur à 13).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90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Résultats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160 enfants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inclus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 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Groupe IPP : 50 patients.</a:t>
            </a:r>
          </a:p>
          <a:p>
            <a:pPr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Groupe témoins : 110 patients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Âge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moyen des patients inclus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 11.93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ans (+/-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3.23).</a:t>
            </a:r>
          </a:p>
          <a:p>
            <a:pPr algn="just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Âge moyen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de début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d’IPP : 6.36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ans (+/- 4.12).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osologie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médiane journalière des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IPP : 1mg/kg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(0,5–2mg/kg/j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), </a:t>
            </a:r>
          </a:p>
          <a:p>
            <a:pPr algn="just"/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Deux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molécules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utilisées : </a:t>
            </a:r>
            <a:r>
              <a:rPr 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Oméprazole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et 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Esoméprazole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 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urée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moyenne de la prise des IPP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 5.32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ans (0.30-16.90).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1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Résultats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501392"/>
              </p:ext>
            </p:extLst>
          </p:nvPr>
        </p:nvGraphicFramePr>
        <p:xfrm>
          <a:off x="755576" y="1556792"/>
          <a:ext cx="7704857" cy="48136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151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0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0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29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IPP</a:t>
                      </a:r>
                      <a:br>
                        <a:rPr lang="fr-FR" sz="1000">
                          <a:effectLst/>
                          <a:latin typeface="Cambria" pitchFamily="18" charset="0"/>
                        </a:rPr>
                      </a:br>
                      <a:r>
                        <a:rPr lang="fr-FR" sz="1000">
                          <a:effectLst/>
                          <a:latin typeface="Cambria" pitchFamily="18" charset="0"/>
                        </a:rPr>
                        <a:t>N=50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Témoin</a:t>
                      </a:r>
                      <a:br>
                        <a:rPr lang="fr-FR" sz="1000">
                          <a:effectLst/>
                          <a:latin typeface="Cambria" pitchFamily="18" charset="0"/>
                        </a:rPr>
                      </a:br>
                      <a:r>
                        <a:rPr lang="fr-FR" sz="1000">
                          <a:effectLst/>
                          <a:latin typeface="Cambria" pitchFamily="18" charset="0"/>
                        </a:rPr>
                        <a:t>N=110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Total</a:t>
                      </a:r>
                      <a:br>
                        <a:rPr lang="fr-FR" sz="1000">
                          <a:effectLst/>
                          <a:latin typeface="Cambria" pitchFamily="18" charset="0"/>
                        </a:rPr>
                      </a:br>
                      <a:r>
                        <a:rPr lang="fr-FR" sz="1000">
                          <a:effectLst/>
                          <a:latin typeface="Cambria" pitchFamily="18" charset="0"/>
                        </a:rPr>
                        <a:t>N=160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p-value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Age de début d'IPP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Min-Max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[0.00;14.00]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Moyenne+/- Ecart-type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6.36+/-4.12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Médiane [Q1;Q3]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7.00 [2.50;10.00]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 err="1">
                          <a:effectLst/>
                          <a:latin typeface="Cambria" pitchFamily="18" charset="0"/>
                        </a:rPr>
                        <a:t>Sex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Homme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28 (56.00%)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58 (52.73%)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86 (53.75%)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0.7004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Femme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22 (44.00%)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52 (47.27%)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74 (46.25%)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Age à l'inclusion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Min-Max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[6.00;17.10]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[5.90;17.80]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[5.90;17.80]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Moyenne+/- Ecart-type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11.68+/-3.08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12.04+/-3.31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11.93+/-3.23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0.5146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Age Diagnostic de Mucoviscidose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Min-Max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[0.00;3.00]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[0.00;5.00]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[0.00;5.00]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Moyenne+/- Ecart-type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0.13+/-0.54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0.10+/-0.62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0.11+/-0.60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0.7570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Mutation Classe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F508del /F508del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32 (64.00%)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70 (63.64%)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102 (63.75%)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Autres mutations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18 (36.00%)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40 (36.36%)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58 (36.25%)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 err="1">
                          <a:effectLst/>
                          <a:latin typeface="Cambria" pitchFamily="18" charset="0"/>
                        </a:rPr>
                        <a:t>Meconium</a:t>
                      </a: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fr-FR" sz="1000" b="1" dirty="0" err="1">
                          <a:effectLst/>
                          <a:latin typeface="Cambria" pitchFamily="18" charset="0"/>
                        </a:rPr>
                        <a:t>Ileus</a:t>
                      </a: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 à la naissance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4 (8.00%)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14 (12.73%)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18 (11.25%)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0.3804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2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Syndrome d'Obstruction Intestinale Distale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10 (20.00%)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13 (11.82%)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23 (14.38%)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0.1715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Atteinte Hépatique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16 (32.65%)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24 (21.82%)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40 (25.16%)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0.1460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 err="1">
                          <a:effectLst/>
                          <a:latin typeface="Cambria" pitchFamily="18" charset="0"/>
                        </a:rPr>
                        <a:t>Cystic</a:t>
                      </a: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fr-FR" sz="1000" b="1" dirty="0" err="1">
                          <a:effectLst/>
                          <a:latin typeface="Cambria" pitchFamily="18" charset="0"/>
                        </a:rPr>
                        <a:t>Fibrosis</a:t>
                      </a: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fr-FR" sz="1000" b="1" dirty="0" err="1">
                          <a:effectLst/>
                          <a:latin typeface="Cambria" pitchFamily="18" charset="0"/>
                        </a:rPr>
                        <a:t>Related</a:t>
                      </a: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fr-FR" sz="1000" b="1" dirty="0" err="1">
                          <a:effectLst/>
                          <a:latin typeface="Cambria" pitchFamily="18" charset="0"/>
                        </a:rPr>
                        <a:t>Diabetes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6 (12.00%)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7 (6.36%)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13 (8.13%)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0.2292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773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b="1" dirty="0">
                        <a:effectLst/>
                        <a:latin typeface="Cambria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Intolérance Glucidique  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15 (30.00%)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33 (30.00%)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48 (30.00%)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1.0000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4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Traitement modulateur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10 (20.00%)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24 (21.82%)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34 (21.25%)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0.7944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129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b="1" dirty="0">
                          <a:effectLst/>
                          <a:latin typeface="Cambria" pitchFamily="18" charset="0"/>
                        </a:rPr>
                        <a:t>Aspergillose Broncho-Pulmonaire Allergique</a:t>
                      </a:r>
                      <a:endParaRPr lang="en-US" sz="1000" b="1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9 (18.00%)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>
                          <a:effectLst/>
                          <a:latin typeface="Cambria" pitchFamily="18" charset="0"/>
                        </a:rPr>
                        <a:t>10 (9.09%)</a:t>
                      </a:r>
                      <a:endParaRPr lang="en-US" sz="100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19 (11.88%)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fr-FR" sz="1000" dirty="0">
                          <a:effectLst/>
                          <a:latin typeface="Cambria" pitchFamily="18" charset="0"/>
                        </a:rPr>
                        <a:t>0.1064</a:t>
                      </a:r>
                      <a:endParaRPr lang="en-US" sz="1000" dirty="0">
                        <a:effectLst/>
                        <a:latin typeface="Cambria" pitchFamily="18" charset="0"/>
                        <a:ea typeface="Calibri"/>
                        <a:cs typeface="Arial"/>
                      </a:endParaRPr>
                    </a:p>
                  </a:txBody>
                  <a:tcPr marL="14591" marR="14591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62373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Tableau 1. Caract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ristiques de la population 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tudi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07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Résultats </a:t>
            </a:r>
            <a:b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(baisse annuelle du VEMS%)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L’évolution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du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VEMS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de la cohorte totale en fonction du temps (âge) n’est pas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significative :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Baisse de 0.1% par an (p=0.786).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Baisse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annuelle de -0.73 % pour le groupe IPP contre un gain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de 0.07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% pour le groupe témoin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</a:t>
            </a:r>
          </a:p>
          <a:p>
            <a:pPr algn="just"/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Baisse annuelle du VEMS n'était pas significativement différente entre les deux groupes (p=0.077). </a:t>
            </a:r>
          </a:p>
          <a:p>
            <a:pPr algn="just"/>
            <a:endParaRPr lang="fr-FR" sz="1400" dirty="0" smtClean="0">
              <a:latin typeface="Cambria" pitchFamily="18" charset="0"/>
            </a:endParaRPr>
          </a:p>
        </p:txBody>
      </p:sp>
      <p:pic>
        <p:nvPicPr>
          <p:cNvPr id="4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480048" cy="307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768080" cy="30780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1560" y="6381328"/>
            <a:ext cx="360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latin typeface="Times New Roman" pitchFamily="18" charset="0"/>
                <a:cs typeface="Times New Roman" pitchFamily="18" charset="0"/>
              </a:rPr>
              <a:t>Figure 1. VEMS moyen (IC95%) en fonction de l'âge et des groupes.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6368" y="6309320"/>
            <a:ext cx="376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latin typeface="Times New Roman" pitchFamily="18" charset="0"/>
                <a:cs typeface="Times New Roman" pitchFamily="18" charset="0"/>
              </a:rPr>
              <a:t>Figure 2. VEMS moyen (%) en fonction de l'âge et des groupes</a:t>
            </a:r>
            <a:r>
              <a:rPr lang="fr-FR" dirty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850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Résultats </a:t>
            </a:r>
            <a:b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(primo-infection)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76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% des patients du groupe IPP ont eu une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primo-infection à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PA contre 52% du groupe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témoin : 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Âge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plus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précoce : médiane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de temps de survenue est de 5 ans dans le groupe IPP et de 9.4 ans dans le groupe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témoins.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Prise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d'IPP avait un effet significatif sur la survenue d'une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primo-infection à PA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(p=0.0018 ; IC95% 1.28 - 2.91). 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Groupe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IPP présenterait un risque plus élevé de développer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une infection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que le groupe témoin (HR=1.93&gt;1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).</a:t>
            </a:r>
          </a:p>
          <a:p>
            <a:pPr algn="just"/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endParaRPr lang="fr-FR" dirty="0"/>
          </a:p>
        </p:txBody>
      </p:sp>
      <p:pic>
        <p:nvPicPr>
          <p:cNvPr id="4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680520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3528" y="6654552"/>
            <a:ext cx="4896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latin typeface="Times New Roman" pitchFamily="18" charset="0"/>
                <a:cs typeface="Times New Roman" pitchFamily="18" charset="0"/>
              </a:rPr>
              <a:t>Figure 3. Courbe de Kaplan-Meier de la survenue de la primo-infection en fonction du groupe.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432" y="3717032"/>
            <a:ext cx="3480048" cy="27214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364088" y="6438528"/>
            <a:ext cx="3480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Figure 4. Taux de </a:t>
            </a:r>
            <a:r>
              <a:rPr lang="fr-FR" sz="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primo-infection </a:t>
            </a:r>
            <a:r>
              <a:rPr lang="fr-FR" sz="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 fonction du groupe.</a:t>
            </a:r>
            <a:endParaRPr lang="en-US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3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Résultats </a:t>
            </a:r>
            <a:br>
              <a:rPr lang="fr-FR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(colonisation</a:t>
            </a:r>
            <a:r>
              <a:rPr lang="fr-FR" sz="2400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12% des patients du groupe IPP ont eu une colonisation à PA contre 3.64% chez le groupe témoin. 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Prise d'IPP a un effet significatif sur la survenue d'une colonisation (p=0.046 ; IC95% 1.02 - 12.9)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Groupe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IPP présenterait un risque plus élevé de développer une colonisation a PA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que le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groupe témoin (HR=3.64&gt;1).</a:t>
            </a:r>
          </a:p>
          <a:p>
            <a:endParaRPr lang="en-US" dirty="0"/>
          </a:p>
        </p:txBody>
      </p:sp>
      <p:pic>
        <p:nvPicPr>
          <p:cNvPr id="4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453650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03848" y="6453336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fr-FR" sz="9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fr-FR" sz="900" b="1" dirty="0">
                <a:latin typeface="Times New Roman" pitchFamily="18" charset="0"/>
                <a:cs typeface="Times New Roman" pitchFamily="18" charset="0"/>
              </a:rPr>
              <a:t>Taux de colonisation en fonction du groupe.</a:t>
            </a:r>
            <a:endParaRPr lang="en-US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58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Résultats </a:t>
            </a:r>
            <a:b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(exacerbations)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Le groupe IPP présentait en moyenne 1.7 exacerbations en plus que le groupe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témoin.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la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différence entre les deux groupes est significative (p=0.001 ; IC95% 0.70 - 2.91). 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457200" lvl="1" indent="0" algn="just">
              <a:buNone/>
            </a:pP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G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roupe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IPP :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nombre des exacerbations n'est pas significativement différent entre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la période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d’avant traitement et la période de traitement (1 an après, p=0.292 ; 2 ans après, p=0.066).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40968"/>
            <a:ext cx="6096000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35696" y="6453336"/>
            <a:ext cx="609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fr-FR" sz="1100" b="1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fr-FR" sz="1100" b="1" dirty="0">
                <a:latin typeface="Times New Roman" pitchFamily="18" charset="0"/>
                <a:cs typeface="Times New Roman" pitchFamily="18" charset="0"/>
              </a:rPr>
              <a:t>Exacerbations respiratoires moyennes en fonction de l'âge et du traitement IPP.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4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Résultats </a:t>
            </a:r>
            <a:b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(Z-score)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lan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nutritionnel 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: le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Z-score diminue de -0.04 par an dans le groupe IPP par rapport au groupe témoin (p=0.049 ; IC95% -0.08 - 0.00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).</a:t>
            </a:r>
          </a:p>
          <a:p>
            <a:pPr algn="just"/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Z-Score diminue aussi en fonction de la durée d’IPP (-</a:t>
            </a:r>
            <a:r>
              <a: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0.04/an) de 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manière significative (p=0.0087). </a:t>
            </a:r>
            <a:endParaRPr lang="fr-F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87216"/>
            <a:ext cx="6096000" cy="3366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860376" y="6453336"/>
            <a:ext cx="609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fr-FR" sz="1100" b="1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fr-FR" sz="1100" b="1" dirty="0">
                <a:latin typeface="Times New Roman" pitchFamily="18" charset="0"/>
                <a:cs typeface="Times New Roman" pitchFamily="18" charset="0"/>
              </a:rPr>
              <a:t>Indice de nutrition Z-Score en fonction de l'âge et du traitement IPP (N=160).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4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Résultats </a:t>
            </a:r>
            <a:b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(effets/durée des IPP)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R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elation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significative entre la durée d'utilisation des IPP et la baisse annuelle du VEMS (p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= 0,044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; IC95% -1.55 - 0.02)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; diminution de 0.79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% de VEMS pour une augmentation d'un an de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traitement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.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Par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contre, </a:t>
            </a: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cette diminution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est très proche de la baisse annuelle chez le groupe IPP (0.73%) donc </a:t>
            </a: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elle est plus probablement </a:t>
            </a:r>
            <a:r>
              <a:rPr lang="fr-FR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liée à l’âge qu’à la durée du </a:t>
            </a:r>
            <a:r>
              <a:rPr lang="fr-FR" sz="3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traitement.</a:t>
            </a:r>
          </a:p>
          <a:p>
            <a:pPr algn="just"/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La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durée sous IPP n'a pas d'effet significatif sur la survenue de la primo-infection (p=0.941&gt;0.05),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la colonisation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à PA (p=0.420) et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sur le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nombre d'exacerbation (p=0.323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).</a:t>
            </a:r>
          </a:p>
          <a:p>
            <a:pPr algn="just"/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  <a:p>
            <a:pPr algn="just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Le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Z-score diminue en fonction de la durée d'IPP de manière significative (p=0.008 ; IC95% -0.07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- -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0.01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); diminution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de -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0.04/an d’IPP.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7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Limites</a:t>
            </a:r>
            <a:endParaRPr lang="fr-FR" sz="4000" b="1" dirty="0">
              <a:solidFill>
                <a:schemeClr val="accent4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caractère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rétrospectif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notre étude.</a:t>
            </a:r>
          </a:p>
          <a:p>
            <a:pPr algn="just"/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ossibilité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 patients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 groupe IPP soient déjà avec un phénotype plus sévère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que la prescription d’IPP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soit conditionnée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à cette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sévérité. 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Cette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sévérité pourrait être liée à la contribution des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gènes modificateurs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et/ou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à des facteurs environnementaux que nous n’avons pas eu l’occasion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d’étudier.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colonisation des voies respiratoires par d’autres bactéries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principalement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Staphylococcus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aureus n’a pas été étudiée. 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Cette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colonisation est en relation avec la sévérité de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maladie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 été démontrée comme un facteur de risque d’acquisition plus précoce du PA.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26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IPP et EP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 IPP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sont fréquemment utilisés pour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potentialiser l’effet des EP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chez les patients atteints de mucoviscidose avec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insuffisance pancréatique exocrine si :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Les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EP seules ne sont pas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efficaces.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Une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augmentation de la dose ne conduit pas à une amélioration satisfaisante des symptômes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digestives.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Pas de consensus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clair sur ce sujet.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fr-FR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3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Conclusion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Notre étude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démontre une association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significative entre l'utilisation prolongée des IPP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nombre moyen plus élevé des exacerbations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pulmonaires.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acquisition et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une colonisation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plus fréquentes de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avec un âge d’acquisition plus précoce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Aucun effet bénéfique et significatif de cette utilisation sur l’état nutritionnel n’a été démontré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 pratiques concernant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l’utilisation fréquente des IPP pour la malabsorption des graisses chez les patients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 devraient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être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reconsidérées.</a:t>
            </a:r>
          </a:p>
          <a:p>
            <a:pPr algn="just"/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Intérêt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réaliser des études prospectives multicentriques permettant de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confirmer ces 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résultats et de déterminer les bénéfices et les risques des IPP au long cours chez les patients CF.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70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en-US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Merci de </a:t>
            </a:r>
            <a:r>
              <a:rPr lang="en-US" sz="4000" b="1" i="1" dirty="0" err="1" smtClean="0">
                <a:solidFill>
                  <a:schemeClr val="accent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votre</a:t>
            </a:r>
            <a:r>
              <a:rPr lang="en-US" sz="4000" b="1" i="1" dirty="0" smtClean="0">
                <a:solidFill>
                  <a:schemeClr val="accent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attention.</a:t>
            </a:r>
            <a:endParaRPr lang="en-US" sz="4000" b="1" i="1" dirty="0">
              <a:solidFill>
                <a:schemeClr val="accent4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1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6192688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059760" cy="585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20"/>
            <a:ext cx="60486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27162"/>
            <a:ext cx="6048672" cy="55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32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Risques des IPP</a:t>
            </a:r>
            <a:endParaRPr lang="fr-FR" sz="4000" b="1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Dans diverses populations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(hors mucoviscidose),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il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a été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démontré que l'inhibition de l’acide gastrique est associée à un risque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élevé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d'infections </a:t>
            </a:r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pulmonaires (communautaires et nosocomiales)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Mécanisme : multifactoriel!</a:t>
            </a:r>
          </a:p>
          <a:p>
            <a:pPr marL="0" indent="0" algn="just">
              <a:buNone/>
            </a:pP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Diminution de la sécrétion gastrique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Colonisation du tractus gastro-intestinal supérieur par des bactéries pathogènes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ourrait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être associé à des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micro-aspirations et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colonisation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pulmonaires.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Inhibition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des H+/K+ </a:t>
            </a:r>
            <a:r>
              <a:rPr lang="fr-F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ATPases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extra-gastrique (voies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aériennes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supérieures et inferieures)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Dérégulation du pH et altération de la flore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respiratoire et le </a:t>
            </a:r>
            <a:r>
              <a:rPr lang="fr-F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microbiome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Potentialisant les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agents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pathogènes respiratoires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et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l'infection.</a:t>
            </a:r>
          </a:p>
          <a:p>
            <a:pPr marL="0" indent="0" algn="just">
              <a:buNone/>
            </a:pP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Effet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direct des IPP sur les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leucocytes avec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altération de leur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fonctionnalité.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endParaRPr lang="fr-FR" sz="16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053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728192"/>
          </a:xfrm>
        </p:spPr>
        <p:txBody>
          <a:bodyPr/>
          <a:lstStyle/>
          <a:p>
            <a:endParaRPr lang="fr-FR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2132856"/>
            <a:ext cx="7848872" cy="2592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tx1"/>
                </a:solidFill>
                <a:latin typeface="Cambria" panose="02040503050406030204" pitchFamily="18" charset="0"/>
              </a:rPr>
              <a:t>Peu d’études 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ont montré les effets secondaires, </a:t>
            </a:r>
            <a:r>
              <a:rPr lang="fr-FR" dirty="0" smtClean="0">
                <a:solidFill>
                  <a:schemeClr val="tx1"/>
                </a:solidFill>
                <a:latin typeface="Cambria" panose="02040503050406030204" pitchFamily="18" charset="0"/>
              </a:rPr>
              <a:t>sur le plan respiratoire, 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de l’utilisation prolongée des </a:t>
            </a:r>
            <a:r>
              <a:rPr lang="fr-FR" dirty="0" smtClean="0">
                <a:solidFill>
                  <a:schemeClr val="tx1"/>
                </a:solidFill>
                <a:latin typeface="Cambria" panose="02040503050406030204" pitchFamily="18" charset="0"/>
              </a:rPr>
              <a:t>IPP en 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tant qu'agent </a:t>
            </a:r>
            <a:r>
              <a:rPr lang="fr-FR" dirty="0" smtClean="0">
                <a:solidFill>
                  <a:schemeClr val="tx1"/>
                </a:solidFill>
                <a:latin typeface="Cambria" panose="02040503050406030204" pitchFamily="18" charset="0"/>
              </a:rPr>
              <a:t>potentialisateur de l’action 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</a:rPr>
              <a:t>des EP chez les patients </a:t>
            </a:r>
            <a:r>
              <a:rPr lang="fr-FR" dirty="0" smtClean="0">
                <a:solidFill>
                  <a:schemeClr val="tx1"/>
                </a:solidFill>
                <a:latin typeface="Cambria" panose="02040503050406030204" pitchFamily="18" charset="0"/>
              </a:rPr>
              <a:t>muco.</a:t>
            </a:r>
            <a:endParaRPr lang="fr-FR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41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77686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3" y="766663"/>
            <a:ext cx="7993063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76" y="1052736"/>
            <a:ext cx="74992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2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accent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Objectifs</a:t>
            </a:r>
            <a:endParaRPr lang="fr-FR" sz="4000" b="1" dirty="0">
              <a:solidFill>
                <a:schemeClr val="accent4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bjectif principal : étudier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 effets secondaires respiratoires de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l’utilisation prolongée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 IPP pour potentialiser l’effet des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EP chez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 enfants atteints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mucoviscidose.</a:t>
            </a:r>
          </a:p>
          <a:p>
            <a:pPr algn="just"/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objectifs secondaires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tudier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 les effets de l'utilisation des IPP augmentent avec leur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durée d’utilisation.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érifier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 l’utilisation prolongée des IPP améliore l’état nutritionnel chez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 patients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ayant une malabsorption des graisses malgré des doses adéquates des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EP.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75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Patients et méthodes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ohorte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rétrospective multicentrique de type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groupes parallèles chez les enfants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atteints de mucoviscidose âgés de 6 à 18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ans et enregistrés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dans les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CRCM pédiatriques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 Réseau Muco Ouest en début janvier 2020 (Nantes, Tours, Angers-Le Mans,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Rennes-St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Brieuc,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Roscoff).</a:t>
            </a:r>
          </a:p>
          <a:p>
            <a:pPr algn="just"/>
            <a:endParaRPr lang="fr-F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roupe IPP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patients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recevant une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inhibition de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l’acidité gastrique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raison d’un effet insuffisant des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EP.</a:t>
            </a:r>
          </a:p>
          <a:p>
            <a:pPr lvl="1" algn="just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roupe témoins : aucun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antécédent d'inhibition de l’acidité 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gastrique.</a:t>
            </a:r>
          </a:p>
          <a:p>
            <a:pPr algn="just"/>
            <a:endParaRPr lang="fr-FR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endParaRPr lang="fr-FR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2" algn="just">
              <a:buFont typeface="Wingdings" panose="05000000000000000000" pitchFamily="2" charset="2"/>
              <a:buChar char="Ø"/>
            </a:pPr>
            <a:endParaRPr lang="fr-FR" sz="1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58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4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Patients et méthodes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Les principaux paramètres étudiés et comparés dans les deux groupes étaient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fonction pulmonaire (baisse annuelle du VEMS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%).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L’incidence de la primo-infection et colonisation bactérienne à Pseudomonas </a:t>
            </a:r>
            <a:r>
              <a:rPr lang="fr-F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aeruginosa</a:t>
            </a: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(PA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fréquence d’exacerbation pulmonaire annuelle.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L’état nutritionnel (variation annuelle du Z-score IMC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Dans le groupe IPP, nous avons étudié : 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L’effet de l'augmentation des années de traitement sur les paramètres déjà cités.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 changement de l’état nutritionnel avant et après la mise en place de 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traitement.</a:t>
            </a:r>
          </a:p>
          <a:p>
            <a:pPr lvl="2" algn="just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variation du nombre d’exacerbation un an avant la mise en place du traitement par IPP puis à un et deux ans après.</a:t>
            </a:r>
          </a:p>
          <a:p>
            <a:pPr marL="914400" lvl="2" indent="0" algn="just">
              <a:buNone/>
            </a:pPr>
            <a:endParaRPr 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F1C-6194-42BC-8BA1-C158DF492D15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6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1795</Words>
  <Application>Microsoft Office PowerPoint</Application>
  <PresentationFormat>Affichage à l'écran (4:3)</PresentationFormat>
  <Paragraphs>304</Paragraphs>
  <Slides>21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Wingdings</vt:lpstr>
      <vt:lpstr>Thème Office</vt:lpstr>
      <vt:lpstr>Présentation PowerPoint</vt:lpstr>
      <vt:lpstr>IPP et EP</vt:lpstr>
      <vt:lpstr>Présentation PowerPoint</vt:lpstr>
      <vt:lpstr>Risques des IPP</vt:lpstr>
      <vt:lpstr>Présentation PowerPoint</vt:lpstr>
      <vt:lpstr>Présentation PowerPoint</vt:lpstr>
      <vt:lpstr>Objectifs</vt:lpstr>
      <vt:lpstr>Patients et méthodes</vt:lpstr>
      <vt:lpstr>Patients et méthodes</vt:lpstr>
      <vt:lpstr>Patients et méthodes</vt:lpstr>
      <vt:lpstr>Résultats</vt:lpstr>
      <vt:lpstr>Résultats</vt:lpstr>
      <vt:lpstr>Résultats  (baisse annuelle du VEMS%)</vt:lpstr>
      <vt:lpstr>Résultats  (primo-infection)</vt:lpstr>
      <vt:lpstr>Résultats  (colonisation)</vt:lpstr>
      <vt:lpstr>Résultats  (exacerbations)</vt:lpstr>
      <vt:lpstr>Résultats  (Z-score)</vt:lpstr>
      <vt:lpstr>Résultats  (effets/durée des IPP)</vt:lpstr>
      <vt:lpstr>Limites</vt:lpstr>
      <vt:lpstr>Conclusion </vt:lpstr>
      <vt:lpstr>Présentation PowerPoint</vt:lpstr>
    </vt:vector>
  </TitlesOfParts>
  <Company>Centre Hospitalier Universitaire d'Angers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HEMADE ADIB</dc:creator>
  <cp:lastModifiedBy>RAMEL Sophie</cp:lastModifiedBy>
  <cp:revision>134</cp:revision>
  <dcterms:created xsi:type="dcterms:W3CDTF">2019-09-29T14:02:35Z</dcterms:created>
  <dcterms:modified xsi:type="dcterms:W3CDTF">2021-10-07T13:31:05Z</dcterms:modified>
</cp:coreProperties>
</file>