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2" r:id="rId4"/>
    <p:sldId id="260" r:id="rId5"/>
    <p:sldId id="259" r:id="rId6"/>
    <p:sldId id="258" r:id="rId7"/>
    <p:sldId id="263" r:id="rId8"/>
    <p:sldId id="266" r:id="rId9"/>
    <p:sldId id="268" r:id="rId10"/>
    <p:sldId id="270" r:id="rId11"/>
    <p:sldId id="265" r:id="rId12"/>
    <p:sldId id="264" r:id="rId13"/>
    <p:sldId id="271"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75" autoAdjust="0"/>
  </p:normalViewPr>
  <p:slideViewPr>
    <p:cSldViewPr>
      <p:cViewPr varScale="1">
        <p:scale>
          <a:sx n="95" d="100"/>
          <a:sy n="95" d="100"/>
        </p:scale>
        <p:origin x="-1080"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41E5C3-27BC-4D65-B689-38D282EF3D98}" type="datetimeFigureOut">
              <a:rPr lang="fr-FR" smtClean="0"/>
              <a:pPr/>
              <a:t>11/10/2017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1321F6-6E16-4DC4-8F1D-6CF99F148E4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 cette</a:t>
            </a:r>
            <a:r>
              <a:rPr lang="fr-FR" baseline="0" dirty="0" smtClean="0"/>
              <a:t> présentation, nous ne développerons pas tout ce qu’induit la prise en charge du patient et son projet de soin personnalisé et partagé.</a:t>
            </a:r>
          </a:p>
          <a:p>
            <a:r>
              <a:rPr lang="fr-FR" baseline="0" dirty="0" smtClean="0"/>
              <a:t>Bien évidemment dans ce cadre un retour lui est fait des contenus et orientations proposées faisant suite aux Réunions de Concertation </a:t>
            </a:r>
            <a:r>
              <a:rPr lang="fr-FR" baseline="0" dirty="0" err="1" smtClean="0"/>
              <a:t>Plurisdisciplinaires</a:t>
            </a:r>
            <a:r>
              <a:rPr lang="fr-FR" baseline="0" dirty="0" smtClean="0"/>
              <a:t> (RCP)</a:t>
            </a:r>
          </a:p>
          <a:p>
            <a:r>
              <a:rPr lang="fr-FR" baseline="0" dirty="0" smtClean="0"/>
              <a:t>Nous avons souhaité mettre en évidence des exemple  de collaborations avec les patients et ou leur familles</a:t>
            </a:r>
            <a:endParaRPr lang="fr-FR" dirty="0"/>
          </a:p>
        </p:txBody>
      </p:sp>
      <p:sp>
        <p:nvSpPr>
          <p:cNvPr id="4" name="Espace réservé du numéro de diapositive 3"/>
          <p:cNvSpPr>
            <a:spLocks noGrp="1"/>
          </p:cNvSpPr>
          <p:nvPr>
            <p:ph type="sldNum" sz="quarter" idx="10"/>
          </p:nvPr>
        </p:nvSpPr>
        <p:spPr/>
        <p:txBody>
          <a:bodyPr/>
          <a:lstStyle/>
          <a:p>
            <a:fld id="{481321F6-6E16-4DC4-8F1D-6CF99F148E4F}"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Nous commencerons par dire la place des patients de façon générale au</a:t>
            </a:r>
            <a:r>
              <a:rPr lang="fr-FR" baseline="0" dirty="0" smtClean="0"/>
              <a:t> sein de la fondation </a:t>
            </a:r>
            <a:endParaRPr lang="fr-FR" dirty="0"/>
          </a:p>
        </p:txBody>
      </p:sp>
      <p:sp>
        <p:nvSpPr>
          <p:cNvPr id="4" name="Espace réservé du numéro de diapositive 3"/>
          <p:cNvSpPr>
            <a:spLocks noGrp="1"/>
          </p:cNvSpPr>
          <p:nvPr>
            <p:ph type="sldNum" sz="quarter" idx="10"/>
          </p:nvPr>
        </p:nvSpPr>
        <p:spPr/>
        <p:txBody>
          <a:bodyPr/>
          <a:lstStyle/>
          <a:p>
            <a:fld id="{481321F6-6E16-4DC4-8F1D-6CF99F148E4F}"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Programmation des venues: le</a:t>
            </a:r>
            <a:r>
              <a:rPr lang="fr-FR" baseline="0" dirty="0" smtClean="0"/>
              <a:t> planning de ses activités lui est communiqué avant la venue, ce qui permet les réajustements si besoin </a:t>
            </a:r>
          </a:p>
          <a:p>
            <a:r>
              <a:rPr lang="fr-FR" baseline="0" dirty="0" smtClean="0"/>
              <a:t>Programme </a:t>
            </a:r>
            <a:r>
              <a:rPr lang="fr-FR" baseline="0" dirty="0" err="1" smtClean="0"/>
              <a:t>phareM</a:t>
            </a:r>
            <a:r>
              <a:rPr lang="fr-FR" baseline="0" dirty="0" smtClean="0"/>
              <a:t>  2-12ans </a:t>
            </a:r>
            <a:r>
              <a:rPr lang="fr-FR" baseline="0" dirty="0" err="1" smtClean="0"/>
              <a:t>amelioration</a:t>
            </a:r>
            <a:r>
              <a:rPr lang="fr-FR" baseline="0" dirty="0" smtClean="0"/>
              <a:t> de l’</a:t>
            </a:r>
            <a:r>
              <a:rPr lang="fr-FR" baseline="0" dirty="0" err="1" smtClean="0"/>
              <a:t>etat</a:t>
            </a:r>
            <a:r>
              <a:rPr lang="fr-FR" baseline="0" dirty="0" smtClean="0"/>
              <a:t> nutritionnel</a:t>
            </a:r>
          </a:p>
          <a:p>
            <a:r>
              <a:rPr lang="fr-FR" baseline="0" dirty="0" err="1" smtClean="0"/>
              <a:t>Améloration</a:t>
            </a:r>
            <a:r>
              <a:rPr lang="fr-FR" baseline="0" dirty="0" smtClean="0"/>
              <a:t> de l’activité physique  ( participation 1 patient)</a:t>
            </a:r>
            <a:endParaRPr lang="fr-FR" dirty="0"/>
          </a:p>
        </p:txBody>
      </p:sp>
      <p:sp>
        <p:nvSpPr>
          <p:cNvPr id="4" name="Espace réservé du numéro de diapositive 3"/>
          <p:cNvSpPr>
            <a:spLocks noGrp="1"/>
          </p:cNvSpPr>
          <p:nvPr>
            <p:ph type="sldNum" sz="quarter" idx="10"/>
          </p:nvPr>
        </p:nvSpPr>
        <p:spPr/>
        <p:txBody>
          <a:bodyPr/>
          <a:lstStyle/>
          <a:p>
            <a:fld id="{481321F6-6E16-4DC4-8F1D-6CF99F148E4F}"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Fiche résumée du programme</a:t>
            </a:r>
            <a:r>
              <a:rPr lang="fr-FR" baseline="0" dirty="0" smtClean="0"/>
              <a:t> d’ETP Mucoviscidose présentée sur la plateforme ETP 29 </a:t>
            </a:r>
            <a:r>
              <a:rPr lang="fr-FR" baseline="0" dirty="0" smtClean="0"/>
              <a:t> qui recense l’ensemble </a:t>
            </a:r>
            <a:r>
              <a:rPr lang="fr-FR" baseline="0" dirty="0" smtClean="0"/>
              <a:t>des programmes proposés sur le territoire </a:t>
            </a:r>
          </a:p>
          <a:p>
            <a:r>
              <a:rPr lang="fr-FR" baseline="0" dirty="0" smtClean="0"/>
              <a:t>Lien avec le GETHEM</a:t>
            </a:r>
            <a:endParaRPr lang="fr-FR" dirty="0"/>
          </a:p>
        </p:txBody>
      </p:sp>
      <p:sp>
        <p:nvSpPr>
          <p:cNvPr id="4" name="Espace réservé du numéro de diapositive 3"/>
          <p:cNvSpPr>
            <a:spLocks noGrp="1"/>
          </p:cNvSpPr>
          <p:nvPr>
            <p:ph type="sldNum" sz="quarter" idx="10"/>
          </p:nvPr>
        </p:nvSpPr>
        <p:spPr/>
        <p:txBody>
          <a:bodyPr/>
          <a:lstStyle/>
          <a:p>
            <a:fld id="{481321F6-6E16-4DC4-8F1D-6CF99F148E4F}"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Extrait du n°119 de Vaincre</a:t>
            </a:r>
            <a:r>
              <a:rPr lang="fr-FR" baseline="0" dirty="0" smtClean="0"/>
              <a:t> la Mucoviscidose</a:t>
            </a:r>
          </a:p>
          <a:p>
            <a:r>
              <a:rPr lang="fr-FR" baseline="0" dirty="0" smtClean="0"/>
              <a:t>Le bilan annuel se fait en présence de un ou plusieurs patients qui font part de leur expérience et du prolongement de l’activité dans le vie personnelle</a:t>
            </a:r>
            <a:endParaRPr lang="fr-FR" dirty="0"/>
          </a:p>
        </p:txBody>
      </p:sp>
      <p:sp>
        <p:nvSpPr>
          <p:cNvPr id="4" name="Espace réservé du numéro de diapositive 3"/>
          <p:cNvSpPr>
            <a:spLocks noGrp="1"/>
          </p:cNvSpPr>
          <p:nvPr>
            <p:ph type="sldNum" sz="quarter" idx="10"/>
          </p:nvPr>
        </p:nvSpPr>
        <p:spPr/>
        <p:txBody>
          <a:bodyPr/>
          <a:lstStyle/>
          <a:p>
            <a:fld id="{481321F6-6E16-4DC4-8F1D-6CF99F148E4F}"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Pas de thème précis en objet de réunion; les</a:t>
            </a:r>
            <a:r>
              <a:rPr lang="fr-FR" baseline="0" dirty="0" smtClean="0"/>
              <a:t> familles sont ciblées par tranches d’âges</a:t>
            </a:r>
          </a:p>
          <a:p>
            <a:r>
              <a:rPr lang="fr-FR" baseline="0" dirty="0" smtClean="0"/>
              <a:t>Groupes famille enfants  1 à 6 ans</a:t>
            </a:r>
          </a:p>
          <a:p>
            <a:r>
              <a:rPr lang="fr-FR" baseline="0" dirty="0" smtClean="0"/>
              <a:t>Groupes familles  ado   ( questionnaires aux familles pour recueil de l’attendu : ex difficile de venir sur un </a:t>
            </a:r>
            <a:r>
              <a:rPr lang="fr-FR" baseline="0" dirty="0" err="1" smtClean="0"/>
              <a:t>we</a:t>
            </a:r>
            <a:r>
              <a:rPr lang="fr-FR" baseline="0" dirty="0" smtClean="0"/>
              <a:t> d’où l’idée de réaliser le groupe de paroles sur venue des ados ( pas sans difficulté)</a:t>
            </a:r>
            <a:endParaRPr lang="fr-FR" dirty="0"/>
          </a:p>
        </p:txBody>
      </p:sp>
      <p:sp>
        <p:nvSpPr>
          <p:cNvPr id="4" name="Espace réservé du numéro de diapositive 3"/>
          <p:cNvSpPr>
            <a:spLocks noGrp="1"/>
          </p:cNvSpPr>
          <p:nvPr>
            <p:ph type="sldNum" sz="quarter" idx="10"/>
          </p:nvPr>
        </p:nvSpPr>
        <p:spPr/>
        <p:txBody>
          <a:bodyPr/>
          <a:lstStyle/>
          <a:p>
            <a:fld id="{481321F6-6E16-4DC4-8F1D-6CF99F148E4F}"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CRCM</a:t>
            </a:r>
            <a:r>
              <a:rPr lang="fr-FR" baseline="0" dirty="0" smtClean="0"/>
              <a:t> de Roscoff participe à x études:  exemple PTC, </a:t>
            </a:r>
            <a:r>
              <a:rPr lang="fr-FR" baseline="0" dirty="0" err="1" smtClean="0"/>
              <a:t>Orkambi</a:t>
            </a:r>
            <a:r>
              <a:rPr lang="fr-FR" baseline="0" dirty="0" smtClean="0"/>
              <a:t>, le </a:t>
            </a:r>
            <a:r>
              <a:rPr lang="fr-FR" baseline="0" dirty="0" err="1" smtClean="0"/>
              <a:t>Tezacaftor</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481321F6-6E16-4DC4-8F1D-6CF99F148E4F}"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E76EE-B651-4F5F-BF8F-452F0A7E5403}" type="slidenum">
              <a:rPr lang="fr-FR"/>
              <a:pPr/>
              <a:t>8</a:t>
            </a:fld>
            <a:endParaRPr lang="fr-F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a:t>
            </a:r>
            <a:r>
              <a:rPr lang="fr-FR" dirty="0" err="1" smtClean="0"/>
              <a:t>newletter</a:t>
            </a:r>
            <a:r>
              <a:rPr lang="fr-FR" dirty="0" smtClean="0"/>
              <a:t>  sera un outil de communication sur les temps forts du CRCM , ses groupes de paroles, les</a:t>
            </a:r>
            <a:r>
              <a:rPr lang="fr-FR" baseline="0" dirty="0" smtClean="0"/>
              <a:t> études de recherche clinique, les évènements à venir, sportifs ou autre</a:t>
            </a:r>
            <a:endParaRPr lang="fr-FR" dirty="0"/>
          </a:p>
        </p:txBody>
      </p:sp>
      <p:sp>
        <p:nvSpPr>
          <p:cNvPr id="4" name="Espace réservé du numéro de diapositive 3"/>
          <p:cNvSpPr>
            <a:spLocks noGrp="1"/>
          </p:cNvSpPr>
          <p:nvPr>
            <p:ph type="sldNum" sz="quarter" idx="10"/>
          </p:nvPr>
        </p:nvSpPr>
        <p:spPr/>
        <p:txBody>
          <a:bodyPr/>
          <a:lstStyle/>
          <a:p>
            <a:fld id="{481321F6-6E16-4DC4-8F1D-6CF99F148E4F}"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6651FDE1-09AF-44B0-97A8-D07FE2B0689E}" type="datetimeFigureOut">
              <a:rPr lang="fr-FR" smtClean="0"/>
              <a:pPr/>
              <a:t>11/10/2017</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B5BD6C1B-9D98-4B16-A6A2-7D6A829332B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651FDE1-09AF-44B0-97A8-D07FE2B0689E}" type="datetimeFigureOut">
              <a:rPr lang="fr-FR" smtClean="0"/>
              <a:pPr/>
              <a:t>11/10/2017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5BD6C1B-9D98-4B16-A6A2-7D6A829332B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651FDE1-09AF-44B0-97A8-D07FE2B0689E}" type="datetimeFigureOut">
              <a:rPr lang="fr-FR" smtClean="0"/>
              <a:pPr/>
              <a:t>11/10/2017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5BD6C1B-9D98-4B16-A6A2-7D6A829332B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651FDE1-09AF-44B0-97A8-D07FE2B0689E}" type="datetimeFigureOut">
              <a:rPr lang="fr-FR" smtClean="0"/>
              <a:pPr/>
              <a:t>11/10/2017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5BD6C1B-9D98-4B16-A6A2-7D6A829332BF}" type="slidenum">
              <a:rPr lang="fr-FR" smtClean="0"/>
              <a:pPr/>
              <a:t>‹N°›</a:t>
            </a:fld>
            <a:endParaRPr lang="fr-FR"/>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6651FDE1-09AF-44B0-97A8-D07FE2B0689E}" type="datetimeFigureOut">
              <a:rPr lang="fr-FR" smtClean="0"/>
              <a:pPr/>
              <a:t>11/10/2017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5BD6C1B-9D98-4B16-A6A2-7D6A829332BF}" type="slidenum">
              <a:rPr lang="fr-FR" smtClean="0"/>
              <a:pPr/>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6651FDE1-09AF-44B0-97A8-D07FE2B0689E}" type="datetimeFigureOut">
              <a:rPr lang="fr-FR" smtClean="0"/>
              <a:pPr/>
              <a:t>11/10/2017</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B5BD6C1B-9D98-4B16-A6A2-7D6A829332BF}" type="slidenum">
              <a:rPr lang="fr-FR" smtClean="0"/>
              <a:pPr/>
              <a:t>‹N°›</a:t>
            </a:fld>
            <a:endParaRPr lang="fr-FR"/>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6651FDE1-09AF-44B0-97A8-D07FE2B0689E}" type="datetimeFigureOut">
              <a:rPr lang="fr-FR" smtClean="0"/>
              <a:pPr/>
              <a:t>11/10/2017</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B5BD6C1B-9D98-4B16-A6A2-7D6A829332BF}"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6651FDE1-09AF-44B0-97A8-D07FE2B0689E}" type="datetimeFigureOut">
              <a:rPr lang="fr-FR" smtClean="0"/>
              <a:pPr/>
              <a:t>11/10/2017</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B5BD6C1B-9D98-4B16-A6A2-7D6A829332BF}" type="slidenum">
              <a:rPr lang="fr-FR" smtClean="0"/>
              <a:pPr/>
              <a:t>‹N°›</a:t>
            </a:fld>
            <a:endParaRPr lang="fr-FR"/>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6651FDE1-09AF-44B0-97A8-D07FE2B0689E}" type="datetimeFigureOut">
              <a:rPr lang="fr-FR" smtClean="0"/>
              <a:pPr/>
              <a:t>11/10/2017</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B5BD6C1B-9D98-4B16-A6A2-7D6A829332B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6651FDE1-09AF-44B0-97A8-D07FE2B0689E}" type="datetimeFigureOut">
              <a:rPr lang="fr-FR" smtClean="0"/>
              <a:pPr/>
              <a:t>11/10/2017</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B5BD6C1B-9D98-4B16-A6A2-7D6A829332BF}"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6651FDE1-09AF-44B0-97A8-D07FE2B0689E}" type="datetimeFigureOut">
              <a:rPr lang="fr-FR" smtClean="0"/>
              <a:pPr/>
              <a:t>11/10/2017</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B5BD6C1B-9D98-4B16-A6A2-7D6A829332BF}" type="slidenum">
              <a:rPr lang="fr-FR" smtClean="0"/>
              <a:pPr/>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651FDE1-09AF-44B0-97A8-D07FE2B0689E}" type="datetimeFigureOut">
              <a:rPr lang="fr-FR" smtClean="0"/>
              <a:pPr/>
              <a:t>11/10/2017</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5BD6C1B-9D98-4B16-A6A2-7D6A829332B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1500174"/>
            <a:ext cx="7772400" cy="1500198"/>
          </a:xfrm>
        </p:spPr>
        <p:txBody>
          <a:bodyPr>
            <a:normAutofit fontScale="90000"/>
          </a:bodyPr>
          <a:lstStyle/>
          <a:p>
            <a:pPr algn="ctr"/>
            <a:r>
              <a:rPr lang="fr-FR" sz="2400" dirty="0" smtClean="0"/>
              <a:t/>
            </a:r>
            <a:br>
              <a:rPr lang="fr-FR" sz="2400" dirty="0" smtClean="0"/>
            </a:br>
            <a:r>
              <a:rPr lang="fr-FR" sz="3100" dirty="0" smtClean="0"/>
              <a:t/>
            </a:r>
            <a:br>
              <a:rPr lang="fr-FR" sz="3100" dirty="0" smtClean="0"/>
            </a:br>
            <a:r>
              <a:rPr lang="fr-FR" sz="3100" dirty="0" smtClean="0">
                <a:solidFill>
                  <a:schemeClr val="accent1">
                    <a:lumMod val="75000"/>
                  </a:schemeClr>
                </a:solidFill>
              </a:rPr>
              <a:t> </a:t>
            </a:r>
            <a:r>
              <a:rPr lang="fr-FR" sz="3100" dirty="0" smtClean="0"/>
              <a:t/>
            </a:r>
            <a:br>
              <a:rPr lang="fr-FR" sz="3100" dirty="0" smtClean="0"/>
            </a:br>
            <a:r>
              <a:rPr lang="fr-FR" sz="3100" dirty="0" smtClean="0">
                <a:solidFill>
                  <a:schemeClr val="accent1">
                    <a:lumMod val="75000"/>
                  </a:schemeClr>
                </a:solidFill>
              </a:rPr>
              <a:t>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100" dirty="0" smtClean="0">
                <a:solidFill>
                  <a:schemeClr val="accent1">
                    <a:lumMod val="75000"/>
                  </a:schemeClr>
                </a:solidFill>
              </a:rPr>
              <a:t/>
            </a:r>
            <a:br>
              <a:rPr lang="fr-FR" sz="3100" dirty="0" smtClean="0">
                <a:solidFill>
                  <a:schemeClr val="accent1">
                    <a:lumMod val="75000"/>
                  </a:schemeClr>
                </a:solidFill>
              </a:rPr>
            </a:br>
            <a:r>
              <a:rPr lang="fr-FR" sz="3600" dirty="0" smtClean="0">
                <a:solidFill>
                  <a:schemeClr val="accent1">
                    <a:lumMod val="75000"/>
                  </a:schemeClr>
                </a:solidFill>
              </a:rPr>
              <a:t/>
            </a:r>
            <a:br>
              <a:rPr lang="fr-FR" sz="3600" dirty="0" smtClean="0">
                <a:solidFill>
                  <a:schemeClr val="accent1">
                    <a:lumMod val="75000"/>
                  </a:schemeClr>
                </a:solidFill>
              </a:rPr>
            </a:br>
            <a:r>
              <a:rPr lang="fr-FR" sz="3600" dirty="0" smtClean="0">
                <a:solidFill>
                  <a:schemeClr val="accent1">
                    <a:lumMod val="75000"/>
                  </a:schemeClr>
                </a:solidFill>
              </a:rPr>
              <a:t/>
            </a:r>
            <a:br>
              <a:rPr lang="fr-FR" sz="3600" dirty="0" smtClean="0">
                <a:solidFill>
                  <a:schemeClr val="accent1">
                    <a:lumMod val="75000"/>
                  </a:schemeClr>
                </a:solidFill>
              </a:rPr>
            </a:br>
            <a:r>
              <a:rPr lang="fr-FR" sz="3600" dirty="0" smtClean="0">
                <a:solidFill>
                  <a:schemeClr val="accent1">
                    <a:lumMod val="75000"/>
                  </a:schemeClr>
                </a:solidFill>
              </a:rPr>
              <a:t/>
            </a:r>
            <a:br>
              <a:rPr lang="fr-FR" sz="3600" dirty="0" smtClean="0">
                <a:solidFill>
                  <a:schemeClr val="accent1">
                    <a:lumMod val="75000"/>
                  </a:schemeClr>
                </a:solidFill>
              </a:rPr>
            </a:br>
            <a:r>
              <a:rPr lang="fr-FR" sz="3600" dirty="0" smtClean="0">
                <a:solidFill>
                  <a:schemeClr val="accent1">
                    <a:lumMod val="75000"/>
                  </a:schemeClr>
                </a:solidFill>
              </a:rPr>
              <a:t/>
            </a:r>
            <a:br>
              <a:rPr lang="fr-FR" sz="3600" dirty="0" smtClean="0">
                <a:solidFill>
                  <a:schemeClr val="accent1">
                    <a:lumMod val="75000"/>
                  </a:schemeClr>
                </a:solidFill>
              </a:rPr>
            </a:br>
            <a:r>
              <a:rPr lang="fr-FR" sz="3200" b="0" dirty="0" smtClean="0">
                <a:solidFill>
                  <a:schemeClr val="accent1">
                    <a:lumMod val="75000"/>
                  </a:schemeClr>
                </a:solidFill>
              </a:rPr>
              <a:t>CRCM de Roscoff </a:t>
            </a:r>
            <a:br>
              <a:rPr lang="fr-FR" sz="3200" b="0" dirty="0" smtClean="0">
                <a:solidFill>
                  <a:schemeClr val="accent1">
                    <a:lumMod val="75000"/>
                  </a:schemeClr>
                </a:solidFill>
              </a:rPr>
            </a:br>
            <a:r>
              <a:rPr lang="fr-FR" sz="3200" b="0" dirty="0" smtClean="0">
                <a:solidFill>
                  <a:schemeClr val="accent1">
                    <a:lumMod val="75000"/>
                  </a:schemeClr>
                </a:solidFill>
              </a:rPr>
              <a:t>Collaborations</a:t>
            </a:r>
            <a:br>
              <a:rPr lang="fr-FR" sz="3200" b="0" dirty="0" smtClean="0">
                <a:solidFill>
                  <a:schemeClr val="accent1">
                    <a:lumMod val="75000"/>
                  </a:schemeClr>
                </a:solidFill>
              </a:rPr>
            </a:br>
            <a:r>
              <a:rPr lang="fr-FR" sz="3200" b="0" dirty="0" smtClean="0">
                <a:solidFill>
                  <a:schemeClr val="accent1">
                    <a:lumMod val="75000"/>
                  </a:schemeClr>
                </a:solidFill>
              </a:rPr>
              <a:t> équipe soignante /patients-parents </a:t>
            </a:r>
            <a:endParaRPr lang="fr-FR" sz="3100" b="0" dirty="0"/>
          </a:p>
        </p:txBody>
      </p:sp>
      <p:sp>
        <p:nvSpPr>
          <p:cNvPr id="3" name="Sous-titre 2"/>
          <p:cNvSpPr>
            <a:spLocks noGrp="1"/>
          </p:cNvSpPr>
          <p:nvPr>
            <p:ph type="subTitle" idx="1"/>
          </p:nvPr>
        </p:nvSpPr>
        <p:spPr/>
        <p:txBody>
          <a:bodyPr>
            <a:normAutofit/>
          </a:bodyPr>
          <a:lstStyle/>
          <a:p>
            <a:r>
              <a:rPr lang="fr-FR" sz="2400" dirty="0" smtClean="0"/>
              <a:t>Présentation du  12 octobre 2017</a:t>
            </a:r>
          </a:p>
          <a:p>
            <a:r>
              <a:rPr lang="fr-FR" sz="2400" dirty="0" smtClean="0"/>
              <a:t>Nantes </a:t>
            </a:r>
            <a:endParaRPr lang="fr-FR" sz="2400" dirty="0"/>
          </a:p>
        </p:txBody>
      </p:sp>
      <p:pic>
        <p:nvPicPr>
          <p:cNvPr id="1026" name="Picture 2" descr="?auth=co&amp;id=54784&amp;part=1"/>
          <p:cNvPicPr>
            <a:picLocks noChangeAspect="1" noChangeArrowheads="1"/>
          </p:cNvPicPr>
          <p:nvPr/>
        </p:nvPicPr>
        <p:blipFill>
          <a:blip r:embed="rId3"/>
          <a:srcRect/>
          <a:stretch>
            <a:fillRect/>
          </a:stretch>
        </p:blipFill>
        <p:spPr bwMode="auto">
          <a:xfrm>
            <a:off x="0" y="0"/>
            <a:ext cx="2396332" cy="1214421"/>
          </a:xfrm>
          <a:prstGeom prst="rect">
            <a:avLst/>
          </a:prstGeom>
          <a:noFill/>
          <a:ln w="9525">
            <a:noFill/>
            <a:miter lim="800000"/>
            <a:headEnd/>
            <a:tailEnd/>
          </a:ln>
        </p:spPr>
      </p:pic>
      <p:sp>
        <p:nvSpPr>
          <p:cNvPr id="5" name="Sous-titre 2"/>
          <p:cNvSpPr txBox="1">
            <a:spLocks/>
          </p:cNvSpPr>
          <p:nvPr/>
        </p:nvSpPr>
        <p:spPr>
          <a:xfrm>
            <a:off x="6143636" y="5658296"/>
            <a:ext cx="3000364" cy="628224"/>
          </a:xfrm>
          <a:prstGeom prst="rect">
            <a:avLst/>
          </a:prstGeom>
        </p:spPr>
        <p:txBody>
          <a:bodyPr vert="horz" lIns="45720" rIns="45720">
            <a:normAutofit/>
          </a:bodyPr>
          <a:lstStyle/>
          <a:p>
            <a:pPr marR="64008" lvl="0" algn="r">
              <a:spcBef>
                <a:spcPts val="400"/>
              </a:spcBef>
              <a:buClr>
                <a:schemeClr val="accent1"/>
              </a:buClr>
              <a:buSzPct val="68000"/>
              <a:defRPr/>
            </a:pPr>
            <a:r>
              <a:rPr lang="fr-FR" sz="1000" dirty="0" smtClean="0">
                <a:solidFill>
                  <a:schemeClr val="bg1"/>
                </a:solidFill>
              </a:rPr>
              <a:t>A Caroff- M Péran</a:t>
            </a:r>
            <a:r>
              <a:rPr kumimoji="0" lang="fr-FR" sz="2400" b="0" i="0" u="none" strike="noStrike" kern="1200" cap="none" spc="0" normalizeH="0" baseline="0" noProof="0" dirty="0" smtClean="0">
                <a:ln>
                  <a:noFill/>
                </a:ln>
                <a:solidFill>
                  <a:schemeClr val="bg1"/>
                </a:solidFill>
                <a:effectLst/>
                <a:uLnTx/>
                <a:uFillTx/>
                <a:latin typeface="+mn-lt"/>
                <a:ea typeface="+mn-ea"/>
                <a:cs typeface="+mn-cs"/>
              </a:rPr>
              <a:t> </a:t>
            </a:r>
            <a:r>
              <a:rPr lang="fr-FR" sz="1000" dirty="0" smtClean="0">
                <a:solidFill>
                  <a:schemeClr val="bg1"/>
                </a:solidFill>
              </a:rPr>
              <a:t>A Dirou-Floc h Morgane </a:t>
            </a:r>
            <a:endParaRPr kumimoji="0" lang="fr-FR" sz="1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03Dc_Equip_Mur_Affichage_130705"/>
          <p:cNvPicPr>
            <a:picLocks noChangeAspect="1" noChangeArrowheads="1"/>
          </p:cNvPicPr>
          <p:nvPr/>
        </p:nvPicPr>
        <p:blipFill>
          <a:blip r:embed="rId2" cstate="print"/>
          <a:srcRect/>
          <a:stretch>
            <a:fillRect/>
          </a:stretch>
        </p:blipFill>
        <p:spPr bwMode="auto">
          <a:xfrm>
            <a:off x="4714876" y="1643050"/>
            <a:ext cx="4069654" cy="4018768"/>
          </a:xfrm>
          <a:prstGeom prst="rect">
            <a:avLst/>
          </a:prstGeom>
          <a:noFill/>
        </p:spPr>
      </p:pic>
      <p:sp>
        <p:nvSpPr>
          <p:cNvPr id="4" name="Titre 1"/>
          <p:cNvSpPr txBox="1">
            <a:spLocks/>
          </p:cNvSpPr>
          <p:nvPr/>
        </p:nvSpPr>
        <p:spPr>
          <a:xfrm>
            <a:off x="0" y="285728"/>
            <a:ext cx="9144000" cy="1142983"/>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0" i="1" u="none" strike="noStrike" kern="1200" cap="none" spc="0" normalizeH="0" baseline="0" noProof="0" dirty="0" smtClean="0">
                <a:ln>
                  <a:noFill/>
                </a:ln>
                <a:solidFill>
                  <a:schemeClr val="tx2"/>
                </a:solidFill>
                <a:effectLst/>
                <a:uLnTx/>
                <a:uFillTx/>
                <a:latin typeface="+mj-lt"/>
                <a:ea typeface="+mj-ea"/>
                <a:cs typeface="+mj-cs"/>
              </a:rPr>
              <a:t>  </a:t>
            </a:r>
            <a:endParaRPr kumimoji="0" lang="fr-FR" sz="4000" b="0" i="1" u="none" strike="noStrike" kern="1200" cap="none" spc="0" normalizeH="0" baseline="0" noProof="0" dirty="0">
              <a:ln>
                <a:noFill/>
              </a:ln>
              <a:solidFill>
                <a:schemeClr val="tx2"/>
              </a:solidFill>
              <a:effectLst/>
              <a:uLnTx/>
              <a:uFillTx/>
              <a:latin typeface="+mj-lt"/>
              <a:ea typeface="+mj-ea"/>
              <a:cs typeface="+mj-cs"/>
            </a:endParaRPr>
          </a:p>
        </p:txBody>
      </p:sp>
      <p:sp>
        <p:nvSpPr>
          <p:cNvPr id="5" name="Text Box 5"/>
          <p:cNvSpPr txBox="1">
            <a:spLocks noChangeArrowheads="1"/>
          </p:cNvSpPr>
          <p:nvPr/>
        </p:nvSpPr>
        <p:spPr bwMode="auto">
          <a:xfrm>
            <a:off x="142844" y="2428868"/>
            <a:ext cx="4608513" cy="2585323"/>
          </a:xfrm>
          <a:prstGeom prst="rect">
            <a:avLst/>
          </a:prstGeom>
          <a:noFill/>
          <a:ln w="9525">
            <a:noFill/>
            <a:miter lim="800000"/>
            <a:headEnd/>
            <a:tailEnd/>
          </a:ln>
          <a:effectLst/>
        </p:spPr>
        <p:txBody>
          <a:bodyPr>
            <a:spAutoFit/>
          </a:bodyPr>
          <a:lstStyle/>
          <a:p>
            <a:pPr>
              <a:lnSpc>
                <a:spcPct val="150000"/>
              </a:lnSpc>
              <a:buClr>
                <a:schemeClr val="accent2">
                  <a:lumMod val="50000"/>
                </a:schemeClr>
              </a:buClr>
              <a:buFont typeface="Arial" pitchFamily="34" charset="0"/>
              <a:buChar char="•"/>
            </a:pPr>
            <a:r>
              <a:rPr lang="fr-FR" dirty="0" smtClean="0"/>
              <a:t> La </a:t>
            </a:r>
            <a:r>
              <a:rPr lang="fr-FR" dirty="0"/>
              <a:t>présentation de la </a:t>
            </a:r>
            <a:r>
              <a:rPr lang="fr-FR" dirty="0" smtClean="0"/>
              <a:t>cellule</a:t>
            </a:r>
          </a:p>
          <a:p>
            <a:pPr>
              <a:lnSpc>
                <a:spcPct val="150000"/>
              </a:lnSpc>
              <a:buClr>
                <a:schemeClr val="accent2">
                  <a:lumMod val="50000"/>
                </a:schemeClr>
              </a:buClr>
              <a:buFont typeface="Arial" pitchFamily="34" charset="0"/>
              <a:buChar char="•"/>
            </a:pPr>
            <a:r>
              <a:rPr lang="fr-FR" dirty="0" smtClean="0"/>
              <a:t> L’affiche </a:t>
            </a:r>
            <a:r>
              <a:rPr lang="fr-FR" dirty="0" err="1" smtClean="0"/>
              <a:t>Equip</a:t>
            </a:r>
            <a:endParaRPr lang="fr-FR" dirty="0" smtClean="0"/>
          </a:p>
          <a:p>
            <a:pPr>
              <a:lnSpc>
                <a:spcPct val="150000"/>
              </a:lnSpc>
              <a:buClr>
                <a:schemeClr val="accent2">
                  <a:lumMod val="50000"/>
                </a:schemeClr>
              </a:buClr>
              <a:buFont typeface="Arial" pitchFamily="34" charset="0"/>
              <a:buChar char="•"/>
            </a:pPr>
            <a:r>
              <a:rPr lang="fr-FR" dirty="0" smtClean="0"/>
              <a:t> La plaquette information patient</a:t>
            </a:r>
          </a:p>
          <a:p>
            <a:pPr>
              <a:lnSpc>
                <a:spcPct val="150000"/>
              </a:lnSpc>
              <a:buClr>
                <a:schemeClr val="accent2">
                  <a:lumMod val="50000"/>
                </a:schemeClr>
              </a:buClr>
              <a:buFont typeface="Arial" pitchFamily="34" charset="0"/>
              <a:buChar char="•"/>
            </a:pPr>
            <a:r>
              <a:rPr lang="fr-FR" dirty="0" smtClean="0"/>
              <a:t> Les différentes phases d’un essai clinique</a:t>
            </a:r>
          </a:p>
          <a:p>
            <a:pPr>
              <a:lnSpc>
                <a:spcPct val="150000"/>
              </a:lnSpc>
              <a:buClr>
                <a:schemeClr val="tx2"/>
              </a:buClr>
            </a:pPr>
            <a:endParaRPr lang="fr-FR" dirty="0"/>
          </a:p>
          <a:p>
            <a:pPr>
              <a:spcBef>
                <a:spcPct val="50000"/>
              </a:spcBef>
            </a:pPr>
            <a:endParaRPr lang="fr-FR" dirty="0"/>
          </a:p>
        </p:txBody>
      </p:sp>
      <p:sp>
        <p:nvSpPr>
          <p:cNvPr id="7" name="Espace réservé du numéro de diapositive 6"/>
          <p:cNvSpPr>
            <a:spLocks noGrp="1"/>
          </p:cNvSpPr>
          <p:nvPr>
            <p:ph type="sldNum" sz="quarter" idx="4294967295"/>
          </p:nvPr>
        </p:nvSpPr>
        <p:spPr>
          <a:xfrm>
            <a:off x="8129016" y="5734050"/>
            <a:ext cx="609600" cy="521208"/>
          </a:xfrm>
          <a:prstGeom prst="rect">
            <a:avLst/>
          </a:prstGeom>
        </p:spPr>
        <p:txBody>
          <a:bodyPr/>
          <a:lstStyle/>
          <a:p>
            <a:fld id="{2AA957AF-53C0-420B-9C2D-77DB1416566C}" type="slidenum">
              <a:rPr kumimoji="0" lang="en-US" smtClean="0"/>
              <a:pPr/>
              <a:t>10</a:t>
            </a:fld>
            <a:endParaRPr kumimoji="0" lang="en-US"/>
          </a:p>
        </p:txBody>
      </p:sp>
      <p:pic>
        <p:nvPicPr>
          <p:cNvPr id="8" name="Picture 2" descr="?auth=co&amp;id=54784&amp;part=1"/>
          <p:cNvPicPr>
            <a:picLocks noChangeAspect="1" noChangeArrowheads="1"/>
          </p:cNvPicPr>
          <p:nvPr/>
        </p:nvPicPr>
        <p:blipFill>
          <a:blip r:embed="rId3"/>
          <a:srcRect/>
          <a:stretch>
            <a:fillRect/>
          </a:stretch>
        </p:blipFill>
        <p:spPr bwMode="auto">
          <a:xfrm>
            <a:off x="0" y="214290"/>
            <a:ext cx="2928926" cy="1484331"/>
          </a:xfrm>
          <a:prstGeom prst="rect">
            <a:avLst/>
          </a:prstGeom>
          <a:noFill/>
          <a:ln w="9525">
            <a:noFill/>
            <a:miter lim="800000"/>
            <a:headEnd/>
            <a:tailEnd/>
          </a:ln>
        </p:spPr>
      </p:pic>
      <p:sp>
        <p:nvSpPr>
          <p:cNvPr id="10" name="Rectangle 9"/>
          <p:cNvSpPr/>
          <p:nvPr/>
        </p:nvSpPr>
        <p:spPr>
          <a:xfrm>
            <a:off x="3071802" y="228898"/>
            <a:ext cx="5429287" cy="954107"/>
          </a:xfrm>
          <a:prstGeom prst="rect">
            <a:avLst/>
          </a:prstGeom>
        </p:spPr>
        <p:txBody>
          <a:bodyPr wrap="square">
            <a:spAutoFit/>
          </a:bodyPr>
          <a:lstStyle/>
          <a:p>
            <a:pPr lvl="0"/>
            <a:r>
              <a:rPr lang="fr-FR" sz="2800" dirty="0" smtClean="0">
                <a:solidFill>
                  <a:srgbClr val="2DA2BF">
                    <a:lumMod val="75000"/>
                  </a:srgbClr>
                </a:solidFill>
              </a:rPr>
              <a:t>Le mur d’affichage </a:t>
            </a:r>
          </a:p>
          <a:p>
            <a:pPr lvl="0"/>
            <a:r>
              <a:rPr lang="fr-FR" sz="2800" dirty="0" smtClean="0">
                <a:solidFill>
                  <a:srgbClr val="2DA2BF">
                    <a:lumMod val="75000"/>
                  </a:srgbClr>
                </a:solidFill>
              </a:rPr>
              <a:t> HJ et Coordination des soins</a:t>
            </a:r>
            <a:endParaRPr lang="fr-FR" sz="2800" dirty="0">
              <a:solidFill>
                <a:prstClr val="blac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fr-FR" sz="1400" dirty="0" smtClean="0">
              <a:solidFill>
                <a:schemeClr val="accent1">
                  <a:lumMod val="75000"/>
                </a:schemeClr>
              </a:solidFill>
            </a:endParaRPr>
          </a:p>
          <a:p>
            <a:r>
              <a:rPr lang="fr-FR" sz="1400" dirty="0" smtClean="0"/>
              <a:t>Récente mise en place d’un groupe de travail sur la Fertilité et la Mucoviscidose incluant un patient:</a:t>
            </a:r>
          </a:p>
          <a:p>
            <a:pPr marL="603504" lvl="2" indent="-256032">
              <a:spcBef>
                <a:spcPts val="400"/>
              </a:spcBef>
              <a:buSzPct val="68000"/>
              <a:buFont typeface="Wingdings 3"/>
              <a:buChar char=""/>
            </a:pPr>
            <a:r>
              <a:rPr lang="fr-FR" sz="1200" dirty="0" smtClean="0"/>
              <a:t>Réunion de travail avec invitation  de patients sur l’hypofertilité et le prélèvement précoce de spermatozoïdes, en partenariat avec le CHU de Brest</a:t>
            </a:r>
          </a:p>
          <a:p>
            <a:pPr marL="365760" lvl="1" indent="-256032">
              <a:spcBef>
                <a:spcPts val="400"/>
              </a:spcBef>
              <a:buSzPct val="68000"/>
              <a:buFont typeface="Wingdings 3"/>
              <a:buChar char=""/>
            </a:pPr>
            <a:endParaRPr lang="fr-FR" sz="1000" dirty="0" smtClean="0"/>
          </a:p>
          <a:p>
            <a:pPr marL="365760" lvl="1" indent="-256032">
              <a:spcBef>
                <a:spcPts val="400"/>
              </a:spcBef>
              <a:buSzPct val="68000"/>
              <a:buFont typeface="Wingdings 3"/>
              <a:buChar char=""/>
            </a:pPr>
            <a:endParaRPr lang="fr-FR" sz="1000" dirty="0" smtClean="0"/>
          </a:p>
          <a:p>
            <a:pPr marL="365760" lvl="1" indent="-256032">
              <a:spcBef>
                <a:spcPts val="400"/>
              </a:spcBef>
              <a:buSzPct val="68000"/>
              <a:buFont typeface="Wingdings 3"/>
              <a:buChar char=""/>
            </a:pPr>
            <a:endParaRPr lang="fr-FR" sz="1000" dirty="0" smtClean="0"/>
          </a:p>
          <a:p>
            <a:pPr marL="365760" lvl="1" indent="-256032">
              <a:spcBef>
                <a:spcPts val="400"/>
              </a:spcBef>
              <a:buSzPct val="68000"/>
              <a:buFont typeface="Wingdings 3"/>
              <a:buChar char=""/>
            </a:pPr>
            <a:r>
              <a:rPr lang="fr-FR" sz="1400" dirty="0" smtClean="0"/>
              <a:t>Groupe de travail sur le sport et la mucoviscidose :</a:t>
            </a:r>
          </a:p>
          <a:p>
            <a:pPr marL="603504" lvl="2" indent="-256032">
              <a:spcBef>
                <a:spcPts val="400"/>
              </a:spcBef>
              <a:buSzPct val="68000"/>
              <a:buFont typeface="Wingdings 3"/>
              <a:buChar char=""/>
            </a:pPr>
            <a:r>
              <a:rPr lang="fr-FR" sz="1200" dirty="0" smtClean="0"/>
              <a:t>Collaboration APA et patient soit lors des hospitalisations du patient ou lors de réunions programmée</a:t>
            </a:r>
          </a:p>
          <a:p>
            <a:pPr marL="603504" lvl="2" indent="-256032">
              <a:spcBef>
                <a:spcPts val="400"/>
              </a:spcBef>
              <a:buSzPct val="68000"/>
              <a:buFont typeface="Wingdings 3"/>
              <a:buChar char=""/>
            </a:pPr>
            <a:r>
              <a:rPr lang="fr-FR" sz="1200" dirty="0" smtClean="0"/>
              <a:t>Collaboration avec responsable CECOREM sur création d’outils adaptés sur activités sportives en réhabilitation respiratoire.</a:t>
            </a:r>
          </a:p>
          <a:p>
            <a:pPr>
              <a:buNone/>
            </a:pPr>
            <a:endParaRPr lang="fr-FR" sz="1400" dirty="0" smtClean="0"/>
          </a:p>
          <a:p>
            <a:endParaRPr lang="fr-FR" sz="1400" dirty="0" smtClean="0"/>
          </a:p>
          <a:p>
            <a:pPr>
              <a:buNone/>
            </a:pPr>
            <a:endParaRPr lang="fr-FR" sz="1400" dirty="0" smtClean="0"/>
          </a:p>
        </p:txBody>
      </p:sp>
      <p:sp>
        <p:nvSpPr>
          <p:cNvPr id="3" name="Titre 2"/>
          <p:cNvSpPr>
            <a:spLocks noGrp="1"/>
          </p:cNvSpPr>
          <p:nvPr>
            <p:ph type="title"/>
          </p:nvPr>
        </p:nvSpPr>
        <p:spPr/>
        <p:txBody>
          <a:bodyPr>
            <a:normAutofit/>
          </a:bodyPr>
          <a:lstStyle/>
          <a:p>
            <a:r>
              <a:rPr lang="fr-FR" dirty="0" smtClean="0"/>
              <a:t>G                         </a:t>
            </a:r>
            <a:r>
              <a:rPr lang="fr-FR" sz="2700" dirty="0" smtClean="0">
                <a:solidFill>
                  <a:schemeClr val="accent1">
                    <a:lumMod val="75000"/>
                  </a:schemeClr>
                </a:solidFill>
              </a:rPr>
              <a:t>Groupes de travail :</a:t>
            </a:r>
            <a:endParaRPr lang="fr-FR" sz="2700" dirty="0">
              <a:solidFill>
                <a:schemeClr val="accent1">
                  <a:lumMod val="75000"/>
                </a:schemeClr>
              </a:solidFill>
            </a:endParaRPr>
          </a:p>
        </p:txBody>
      </p:sp>
      <p:pic>
        <p:nvPicPr>
          <p:cNvPr id="4" name="Picture 2" descr="?auth=co&amp;id=54784&amp;part=1"/>
          <p:cNvPicPr>
            <a:picLocks noChangeAspect="1" noChangeArrowheads="1"/>
          </p:cNvPicPr>
          <p:nvPr/>
        </p:nvPicPr>
        <p:blipFill>
          <a:blip r:embed="rId2"/>
          <a:srcRect/>
          <a:stretch>
            <a:fillRect/>
          </a:stretch>
        </p:blipFill>
        <p:spPr bwMode="auto">
          <a:xfrm>
            <a:off x="0" y="0"/>
            <a:ext cx="2928926" cy="14843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diamond(in)">
                                      <p:cBhvr>
                                        <p:cTn id="10" dur="2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diamond(in)">
                                      <p:cBhvr>
                                        <p:cTn id="15" dur="2000"/>
                                        <p:tgtEl>
                                          <p:spTgt spid="2">
                                            <p:txEl>
                                              <p:pRg st="6" end="6"/>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diamond(in)">
                                      <p:cBhvr>
                                        <p:cTn id="18" dur="2000"/>
                                        <p:tgtEl>
                                          <p:spTgt spid="2">
                                            <p:txEl>
                                              <p:pRg st="7" end="7"/>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diamond(in)">
                                      <p:cBhvr>
                                        <p:cTn id="21"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28596" y="1500174"/>
            <a:ext cx="8229600" cy="4525963"/>
          </a:xfrm>
        </p:spPr>
        <p:txBody>
          <a:bodyPr>
            <a:normAutofit/>
          </a:bodyPr>
          <a:lstStyle/>
          <a:p>
            <a:endParaRPr lang="fr-FR" sz="2400" dirty="0" smtClean="0">
              <a:solidFill>
                <a:schemeClr val="accent1">
                  <a:lumMod val="75000"/>
                </a:schemeClr>
              </a:solidFill>
            </a:endParaRPr>
          </a:p>
          <a:p>
            <a:r>
              <a:rPr lang="fr-FR" sz="2400" dirty="0" smtClean="0">
                <a:solidFill>
                  <a:schemeClr val="accent1">
                    <a:lumMod val="75000"/>
                  </a:schemeClr>
                </a:solidFill>
              </a:rPr>
              <a:t>Dans les projets:</a:t>
            </a:r>
          </a:p>
          <a:p>
            <a:endParaRPr lang="fr-FR" sz="1600" dirty="0" smtClean="0"/>
          </a:p>
          <a:p>
            <a:r>
              <a:rPr lang="fr-FR" sz="1600" dirty="0" smtClean="0"/>
              <a:t>Questionner la création d’un  collectif  de patients  ou de parents de patients</a:t>
            </a:r>
          </a:p>
          <a:p>
            <a:endParaRPr lang="fr-FR" sz="1600" dirty="0" smtClean="0"/>
          </a:p>
          <a:p>
            <a:pPr>
              <a:buNone/>
            </a:pPr>
            <a:endParaRPr lang="fr-FR" sz="1600" dirty="0" smtClean="0"/>
          </a:p>
          <a:p>
            <a:r>
              <a:rPr lang="fr-FR" sz="1600" dirty="0" smtClean="0"/>
              <a:t>Publication d’une Newsletter à destination des patients et de leur famille</a:t>
            </a:r>
          </a:p>
          <a:p>
            <a:endParaRPr lang="fr-FR" sz="1600" dirty="0" smtClean="0"/>
          </a:p>
          <a:p>
            <a:pPr>
              <a:buNone/>
            </a:pPr>
            <a:r>
              <a:rPr lang="fr-FR" sz="1600" dirty="0" smtClean="0"/>
              <a:t>	 </a:t>
            </a:r>
          </a:p>
          <a:p>
            <a:r>
              <a:rPr lang="fr-FR" sz="1600" dirty="0" smtClean="0"/>
              <a:t>La mise en place de groupes de paroles pour les adultes.</a:t>
            </a:r>
          </a:p>
          <a:p>
            <a:pPr>
              <a:buNone/>
            </a:pPr>
            <a:r>
              <a:rPr lang="fr-FR" sz="1600" dirty="0" smtClean="0"/>
              <a:t> </a:t>
            </a:r>
            <a:endParaRPr lang="fr-FR" sz="1600" dirty="0"/>
          </a:p>
        </p:txBody>
      </p:sp>
      <p:sp>
        <p:nvSpPr>
          <p:cNvPr id="3" name="Titre 2"/>
          <p:cNvSpPr>
            <a:spLocks noGrp="1"/>
          </p:cNvSpPr>
          <p:nvPr>
            <p:ph type="title"/>
          </p:nvPr>
        </p:nvSpPr>
        <p:spPr/>
        <p:txBody>
          <a:bodyPr/>
          <a:lstStyle/>
          <a:p>
            <a:r>
              <a:rPr lang="fr-FR" dirty="0" smtClean="0"/>
              <a:t>                                   </a:t>
            </a:r>
            <a:r>
              <a:rPr lang="fr-FR" sz="2400" dirty="0" smtClean="0">
                <a:solidFill>
                  <a:schemeClr val="accent1">
                    <a:lumMod val="75000"/>
                  </a:schemeClr>
                </a:solidFill>
              </a:rPr>
              <a:t>les projets ……</a:t>
            </a:r>
            <a:endParaRPr lang="fr-FR" sz="2400" dirty="0">
              <a:solidFill>
                <a:schemeClr val="accent1">
                  <a:lumMod val="75000"/>
                </a:schemeClr>
              </a:solidFill>
            </a:endParaRPr>
          </a:p>
        </p:txBody>
      </p:sp>
      <p:pic>
        <p:nvPicPr>
          <p:cNvPr id="4" name="Picture 2" descr="?auth=co&amp;id=54784&amp;part=1"/>
          <p:cNvPicPr>
            <a:picLocks noChangeAspect="1" noChangeArrowheads="1"/>
          </p:cNvPicPr>
          <p:nvPr/>
        </p:nvPicPr>
        <p:blipFill>
          <a:blip r:embed="rId3"/>
          <a:srcRect/>
          <a:stretch>
            <a:fillRect/>
          </a:stretch>
        </p:blipFill>
        <p:spPr bwMode="auto">
          <a:xfrm>
            <a:off x="0" y="0"/>
            <a:ext cx="2928926" cy="1484331"/>
          </a:xfrm>
          <a:prstGeom prst="rect">
            <a:avLst/>
          </a:prstGeom>
          <a:noFill/>
          <a:ln w="9525">
            <a:noFill/>
            <a:miter lim="800000"/>
            <a:headEnd/>
            <a:tailEnd/>
          </a:ln>
        </p:spPr>
      </p:pic>
      <p:pic>
        <p:nvPicPr>
          <p:cNvPr id="5" name="Picture 2" descr="?auth=co&amp;id=54784&amp;part=1"/>
          <p:cNvPicPr>
            <a:picLocks noChangeAspect="1" noChangeArrowheads="1"/>
          </p:cNvPicPr>
          <p:nvPr/>
        </p:nvPicPr>
        <p:blipFill>
          <a:blip r:embed="rId3"/>
          <a:srcRect/>
          <a:stretch>
            <a:fillRect/>
          </a:stretch>
        </p:blipFill>
        <p:spPr bwMode="auto">
          <a:xfrm>
            <a:off x="152400" y="152400"/>
            <a:ext cx="2928926" cy="1484331"/>
          </a:xfrm>
          <a:prstGeom prst="rect">
            <a:avLst/>
          </a:prstGeom>
          <a:noFill/>
          <a:ln w="9525">
            <a:noFill/>
            <a:miter lim="800000"/>
            <a:headEnd/>
            <a:tailEnd/>
          </a:ln>
        </p:spPr>
      </p:pic>
      <p:sp>
        <p:nvSpPr>
          <p:cNvPr id="6" name="Titre 2"/>
          <p:cNvSpPr txBox="1">
            <a:spLocks/>
          </p:cNvSpPr>
          <p:nvPr/>
        </p:nvSpPr>
        <p:spPr>
          <a:xfrm>
            <a:off x="428596" y="28572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fr-FR" sz="2400" b="1" i="0" u="none" strike="noStrike" kern="1200" cap="none" spc="0" normalizeH="0" baseline="0" noProof="0" dirty="0" smtClean="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rPr>
              <a:t>les projets ……</a:t>
            </a:r>
            <a:endParaRPr kumimoji="0" lang="fr-FR" sz="2400" b="1" i="0" u="none" strike="noStrike" kern="1200" cap="none" spc="0" normalizeH="0" baseline="0" noProof="0" dirty="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3" end="3"/>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
                                            <p:txEl>
                                              <p:pRg st="6" end="6"/>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
                                            <p:txEl>
                                              <p:pRg st="9" end="9"/>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smtClean="0"/>
          </a:p>
          <a:p>
            <a:pPr>
              <a:buNone/>
            </a:pPr>
            <a:r>
              <a:rPr lang="fr-FR" dirty="0" smtClean="0"/>
              <a:t>              Merci pour votre attention</a:t>
            </a:r>
          </a:p>
          <a:p>
            <a:endParaRPr lang="fr-FR" dirty="0" smtClean="0"/>
          </a:p>
          <a:p>
            <a:endParaRPr lang="fr-FR" dirty="0" smtClean="0"/>
          </a:p>
          <a:p>
            <a:endParaRPr lang="fr-FR" dirty="0" smtClean="0"/>
          </a:p>
          <a:p>
            <a:pPr>
              <a:buNone/>
            </a:pPr>
            <a:endParaRPr lang="fr-FR" dirty="0" smtClean="0"/>
          </a:p>
          <a:p>
            <a:r>
              <a:rPr lang="fr-FR" dirty="0" smtClean="0"/>
              <a:t>Vos questions  ? </a:t>
            </a:r>
            <a:endParaRPr lang="fr-FR" dirty="0"/>
          </a:p>
        </p:txBody>
      </p:sp>
      <p:pic>
        <p:nvPicPr>
          <p:cNvPr id="4" name="Picture 2" descr="?auth=co&amp;id=54784&amp;part=1"/>
          <p:cNvPicPr>
            <a:picLocks noChangeAspect="1" noChangeArrowheads="1"/>
          </p:cNvPicPr>
          <p:nvPr/>
        </p:nvPicPr>
        <p:blipFill>
          <a:blip r:embed="rId2"/>
          <a:srcRect/>
          <a:stretch>
            <a:fillRect/>
          </a:stretch>
        </p:blipFill>
        <p:spPr bwMode="auto">
          <a:xfrm>
            <a:off x="152400" y="152400"/>
            <a:ext cx="2928926" cy="1484331"/>
          </a:xfrm>
          <a:prstGeom prst="rect">
            <a:avLst/>
          </a:prstGeom>
          <a:noFill/>
          <a:ln w="9525">
            <a:noFill/>
            <a:miter lim="800000"/>
            <a:headEnd/>
            <a:tailEnd/>
          </a:ln>
        </p:spPr>
      </p:pic>
      <p:pic>
        <p:nvPicPr>
          <p:cNvPr id="5" name="Image 4"/>
          <p:cNvPicPr/>
          <p:nvPr/>
        </p:nvPicPr>
        <p:blipFill>
          <a:blip r:embed="rId3"/>
          <a:srcRect/>
          <a:stretch>
            <a:fillRect/>
          </a:stretch>
        </p:blipFill>
        <p:spPr bwMode="auto">
          <a:xfrm>
            <a:off x="4786314" y="2786058"/>
            <a:ext cx="3718644" cy="2530591"/>
          </a:xfrm>
          <a:prstGeom prst="rect">
            <a:avLst/>
          </a:prstGeom>
          <a:noFill/>
          <a:ln w="952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xit" presetSubtype="10" fill="hold" nodeType="clickEffect">
                                  <p:stCondLst>
                                    <p:cond delay="0"/>
                                  </p:stCondLst>
                                  <p:childTnLst>
                                    <p:anim calcmode="lin" valueType="num">
                                      <p:cBhvr>
                                        <p:cTn id="6" dur="5000"/>
                                        <p:tgtEl>
                                          <p:spTgt spid="2">
                                            <p:txEl>
                                              <p:pRg st="6" end="6"/>
                                            </p:txEl>
                                          </p:spTgt>
                                        </p:tgtEl>
                                        <p:attrNameLst>
                                          <p:attrName>ppt_h</p:attrName>
                                        </p:attrNameLst>
                                      </p:cBhvr>
                                      <p:tavLst>
                                        <p:tav tm="0">
                                          <p:val>
                                            <p:strVal val="ppt_h"/>
                                          </p:val>
                                        </p:tav>
                                        <p:tav tm="100000">
                                          <p:val>
                                            <p:strVal val="ppt_h"/>
                                          </p:val>
                                        </p:tav>
                                      </p:tavLst>
                                    </p:anim>
                                    <p:anim calcmode="lin" valueType="num">
                                      <p:cBhvr>
                                        <p:cTn id="7" dur="5000"/>
                                        <p:tgtEl>
                                          <p:spTgt spid="2">
                                            <p:txEl>
                                              <p:pRg st="6" end="6"/>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2">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fr-FR" dirty="0" smtClean="0"/>
          </a:p>
          <a:p>
            <a:r>
              <a:rPr lang="fr-FR" sz="2400" dirty="0" smtClean="0">
                <a:solidFill>
                  <a:schemeClr val="accent1">
                    <a:lumMod val="75000"/>
                  </a:schemeClr>
                </a:solidFill>
              </a:rPr>
              <a:t>Participation à la CRUQ</a:t>
            </a:r>
          </a:p>
          <a:p>
            <a:pPr>
              <a:buNone/>
            </a:pPr>
            <a:r>
              <a:rPr lang="fr-FR" sz="1300" dirty="0" smtClean="0"/>
              <a:t>     La Commission des Relations avec les Usagers et de la Qualité de la Prise en Charge (CRUQPC) est chargée d’assister et d’orienter toute personne qui s’estime victime d’un préjudice du fait de l’activité de l’établissement et de l’informer sur les voies de conciliation et de recours dont elle dispose. Un parent de patient participe à cette commission.</a:t>
            </a:r>
          </a:p>
          <a:p>
            <a:pPr>
              <a:buNone/>
            </a:pPr>
            <a:endParaRPr lang="fr-FR" dirty="0" smtClean="0"/>
          </a:p>
          <a:p>
            <a:r>
              <a:rPr lang="fr-FR" sz="2400" dirty="0" smtClean="0">
                <a:solidFill>
                  <a:schemeClr val="accent1">
                    <a:lumMod val="75000"/>
                  </a:schemeClr>
                </a:solidFill>
              </a:rPr>
              <a:t>Participation au CLIN</a:t>
            </a:r>
          </a:p>
          <a:p>
            <a:pPr>
              <a:buNone/>
            </a:pPr>
            <a:r>
              <a:rPr lang="fr-FR" sz="1200" dirty="0" smtClean="0"/>
              <a:t>	un parent de patient est invité permanent aux réunions du Comité de lutte contre les Infections Nosocomiales.</a:t>
            </a:r>
          </a:p>
          <a:p>
            <a:pPr>
              <a:buNone/>
            </a:pPr>
            <a:endParaRPr lang="fr-FR" sz="1200" dirty="0" smtClean="0"/>
          </a:p>
          <a:p>
            <a:r>
              <a:rPr lang="fr-FR" sz="2400" dirty="0" smtClean="0">
                <a:solidFill>
                  <a:schemeClr val="accent1">
                    <a:lumMod val="75000"/>
                  </a:schemeClr>
                </a:solidFill>
              </a:rPr>
              <a:t>Le Patient Traceur</a:t>
            </a:r>
          </a:p>
          <a:p>
            <a:pPr lvl="1">
              <a:buNone/>
            </a:pPr>
            <a:r>
              <a:rPr lang="fr-FR" sz="1400" dirty="0" smtClean="0"/>
              <a:t> Démarche qualité au cours de laquelle le patient est rencontré par l’équipe « patient traceur » afin de mesurer sa prise en charge selon les  attendus ( </a:t>
            </a:r>
            <a:r>
              <a:rPr lang="fr-FR" sz="1400" dirty="0" err="1" smtClean="0"/>
              <a:t>identito</a:t>
            </a:r>
            <a:r>
              <a:rPr lang="fr-FR" sz="1400" dirty="0" smtClean="0"/>
              <a:t> vigilance, pec de la douleur </a:t>
            </a:r>
            <a:r>
              <a:rPr lang="fr-FR" sz="1400" dirty="0" err="1" smtClean="0"/>
              <a:t>etc</a:t>
            </a:r>
            <a:r>
              <a:rPr lang="fr-FR" sz="1400" dirty="0" smtClean="0"/>
              <a:t>…)</a:t>
            </a:r>
            <a:endParaRPr lang="fr-FR" sz="1400" dirty="0"/>
          </a:p>
        </p:txBody>
      </p:sp>
      <p:sp>
        <p:nvSpPr>
          <p:cNvPr id="3" name="Titre 2"/>
          <p:cNvSpPr>
            <a:spLocks noGrp="1"/>
          </p:cNvSpPr>
          <p:nvPr>
            <p:ph type="title"/>
          </p:nvPr>
        </p:nvSpPr>
        <p:spPr>
          <a:xfrm>
            <a:off x="457200" y="274638"/>
            <a:ext cx="8229600" cy="1225536"/>
          </a:xfrm>
        </p:spPr>
        <p:txBody>
          <a:bodyPr/>
          <a:lstStyle/>
          <a:p>
            <a:r>
              <a:rPr lang="fr-FR" sz="2400" dirty="0" smtClean="0"/>
              <a:t>P                             Collaborations dans la structure :</a:t>
            </a:r>
            <a:endParaRPr lang="fr-FR" sz="2400" dirty="0"/>
          </a:p>
        </p:txBody>
      </p:sp>
      <p:pic>
        <p:nvPicPr>
          <p:cNvPr id="4" name="Picture 2" descr="?auth=co&amp;id=54784&amp;part=1"/>
          <p:cNvPicPr>
            <a:picLocks noChangeAspect="1" noChangeArrowheads="1"/>
          </p:cNvPicPr>
          <p:nvPr/>
        </p:nvPicPr>
        <p:blipFill>
          <a:blip r:embed="rId3"/>
          <a:srcRect/>
          <a:stretch>
            <a:fillRect/>
          </a:stretch>
        </p:blipFill>
        <p:spPr bwMode="auto">
          <a:xfrm>
            <a:off x="0" y="0"/>
            <a:ext cx="2928926" cy="148433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diamond(in)">
                                      <p:cBhvr>
                                        <p:cTn id="12" dur="2000"/>
                                        <p:tgtEl>
                                          <p:spTgt spid="2">
                                            <p:txEl>
                                              <p:pRg st="4" end="4"/>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diamond(in)">
                                      <p:cBhvr>
                                        <p:cTn id="15" dur="20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diamond(in)">
                                      <p:cBhvr>
                                        <p:cTn id="20" dur="2000"/>
                                        <p:tgtEl>
                                          <p:spTgt spid="2">
                                            <p:txEl>
                                              <p:pRg st="7" end="7"/>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diamond(in)">
                                      <p:cBhvr>
                                        <p:cTn id="23"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71472" y="1071546"/>
            <a:ext cx="8229600" cy="5000660"/>
          </a:xfrm>
        </p:spPr>
        <p:txBody>
          <a:bodyPr>
            <a:normAutofit/>
          </a:bodyPr>
          <a:lstStyle/>
          <a:p>
            <a:endParaRPr lang="fr-FR" sz="1600" dirty="0" smtClean="0">
              <a:solidFill>
                <a:schemeClr val="accent1">
                  <a:lumMod val="75000"/>
                </a:schemeClr>
              </a:solidFill>
            </a:endParaRPr>
          </a:p>
          <a:p>
            <a:pPr>
              <a:buNone/>
            </a:pPr>
            <a:r>
              <a:rPr lang="fr-FR" sz="1600" dirty="0" smtClean="0">
                <a:solidFill>
                  <a:schemeClr val="accent1">
                    <a:lumMod val="75000"/>
                  </a:schemeClr>
                </a:solidFill>
              </a:rPr>
              <a:t>Cette mission essentielle au sein d’un CRCM suppose de nombreux liens directs avec les patients et/ou leurs familles afin d’organiser leur prise en soins dans les meilleurs conditions:</a:t>
            </a:r>
            <a:endParaRPr lang="fr-FR" sz="1600" dirty="0" smtClean="0"/>
          </a:p>
          <a:p>
            <a:pPr lvl="1"/>
            <a:r>
              <a:rPr lang="fr-FR" sz="1400" dirty="0" smtClean="0"/>
              <a:t>Liens lors du dépistage de la maladie</a:t>
            </a:r>
          </a:p>
          <a:p>
            <a:pPr lvl="1">
              <a:buNone/>
            </a:pPr>
            <a:endParaRPr lang="fr-FR" sz="1400" dirty="0" smtClean="0"/>
          </a:p>
          <a:p>
            <a:pPr lvl="1"/>
            <a:r>
              <a:rPr lang="fr-FR" sz="1400" dirty="0" smtClean="0"/>
              <a:t>Echanges dans le suivi des soins (appels téléphoniques, suivi des cures ATB  …)</a:t>
            </a:r>
          </a:p>
          <a:p>
            <a:pPr lvl="1">
              <a:buNone/>
            </a:pPr>
            <a:endParaRPr lang="fr-FR" sz="1400" dirty="0" smtClean="0"/>
          </a:p>
          <a:p>
            <a:pPr lvl="1"/>
            <a:r>
              <a:rPr lang="fr-FR" sz="1400" dirty="0" smtClean="0"/>
              <a:t>Coordination dans la prise en charge entre les différents acteurs, prestataires</a:t>
            </a:r>
          </a:p>
          <a:p>
            <a:pPr lvl="1">
              <a:buNone/>
            </a:pPr>
            <a:endParaRPr lang="fr-FR" sz="1400" dirty="0" smtClean="0"/>
          </a:p>
          <a:p>
            <a:pPr lvl="1"/>
            <a:r>
              <a:rPr lang="fr-FR" sz="1400" dirty="0" smtClean="0"/>
              <a:t>A la demande des familles, interventions dans le milieu scolaire ou auprès d’assistantes maternelles</a:t>
            </a:r>
          </a:p>
          <a:p>
            <a:pPr lvl="1"/>
            <a:endParaRPr lang="fr-FR" sz="1400" dirty="0" smtClean="0"/>
          </a:p>
          <a:p>
            <a:pPr lvl="1"/>
            <a:r>
              <a:rPr lang="fr-FR" sz="1400" dirty="0" smtClean="0"/>
              <a:t>Lors de la programmation des venues, où le patient informe de sa disponibilité, où les programmations sont ajustées en fonction des besoins </a:t>
            </a:r>
          </a:p>
          <a:p>
            <a:pPr lvl="1">
              <a:buFont typeface="Wingdings" pitchFamily="2" charset="2"/>
              <a:buChar char="Ø"/>
            </a:pPr>
            <a:r>
              <a:rPr lang="fr-FR" sz="1400" dirty="0" smtClean="0"/>
              <a:t>Participation d’un patient  au programme Phare M.</a:t>
            </a:r>
          </a:p>
          <a:p>
            <a:pPr lvl="1">
              <a:buNone/>
            </a:pPr>
            <a:r>
              <a:rPr lang="fr-FR" sz="1400" dirty="0" smtClean="0"/>
              <a:t> </a:t>
            </a:r>
          </a:p>
          <a:p>
            <a:pPr>
              <a:buFont typeface="Wingdings" pitchFamily="2" charset="2"/>
              <a:buChar char="Ø"/>
            </a:pPr>
            <a:r>
              <a:rPr lang="fr-FR" sz="1400" dirty="0" smtClean="0"/>
              <a:t> Participation des Médecins du CRCM à l’assemblée territoriale VLM</a:t>
            </a:r>
          </a:p>
          <a:p>
            <a:pPr lvl="1">
              <a:buNone/>
            </a:pPr>
            <a:r>
              <a:rPr lang="fr-FR" sz="1000" dirty="0" smtClean="0"/>
              <a:t>  Les familles et patients choisissent les thèmes </a:t>
            </a:r>
          </a:p>
          <a:p>
            <a:pPr lvl="1"/>
            <a:endParaRPr lang="fr-FR" sz="1400" dirty="0" smtClean="0"/>
          </a:p>
          <a:p>
            <a:pPr lvl="1"/>
            <a:endParaRPr lang="fr-FR" sz="1400" dirty="0" smtClean="0"/>
          </a:p>
          <a:p>
            <a:pPr lvl="1"/>
            <a:endParaRPr lang="fr-FR" sz="1400" dirty="0" smtClean="0"/>
          </a:p>
          <a:p>
            <a:pPr lvl="1"/>
            <a:endParaRPr lang="fr-FR" sz="1400" dirty="0" smtClean="0"/>
          </a:p>
        </p:txBody>
      </p:sp>
      <p:sp>
        <p:nvSpPr>
          <p:cNvPr id="3" name="Titre 2"/>
          <p:cNvSpPr>
            <a:spLocks noGrp="1"/>
          </p:cNvSpPr>
          <p:nvPr>
            <p:ph type="title"/>
          </p:nvPr>
        </p:nvSpPr>
        <p:spPr>
          <a:xfrm>
            <a:off x="457200" y="274638"/>
            <a:ext cx="8229600" cy="868346"/>
          </a:xfrm>
        </p:spPr>
        <p:txBody>
          <a:bodyPr>
            <a:normAutofit/>
          </a:bodyPr>
          <a:lstStyle/>
          <a:p>
            <a:r>
              <a:rPr lang="fr-FR" sz="2400" dirty="0" smtClean="0">
                <a:solidFill>
                  <a:schemeClr val="accent1">
                    <a:lumMod val="75000"/>
                  </a:schemeClr>
                </a:solidFill>
              </a:rPr>
              <a:t>                  La       </a:t>
            </a:r>
            <a:r>
              <a:rPr lang="fr-FR" sz="2400" dirty="0" err="1" smtClean="0">
                <a:solidFill>
                  <a:schemeClr val="accent1">
                    <a:lumMod val="75000"/>
                  </a:schemeClr>
                </a:solidFill>
              </a:rPr>
              <a:t>La</a:t>
            </a:r>
            <a:r>
              <a:rPr lang="fr-FR" sz="2400" dirty="0" smtClean="0">
                <a:solidFill>
                  <a:schemeClr val="accent1">
                    <a:lumMod val="75000"/>
                  </a:schemeClr>
                </a:solidFill>
              </a:rPr>
              <a:t> coordination des soins du CRCM</a:t>
            </a:r>
            <a:r>
              <a:rPr lang="fr-FR" sz="1000" dirty="0" smtClean="0"/>
              <a:t/>
            </a:r>
            <a:br>
              <a:rPr lang="fr-FR" sz="1000" dirty="0" smtClean="0"/>
            </a:br>
            <a:endParaRPr lang="fr-FR" sz="1000" dirty="0">
              <a:solidFill>
                <a:schemeClr val="accent1">
                  <a:lumMod val="75000"/>
                </a:schemeClr>
              </a:solidFill>
            </a:endParaRPr>
          </a:p>
        </p:txBody>
      </p:sp>
      <p:pic>
        <p:nvPicPr>
          <p:cNvPr id="4" name="Picture 2" descr="?auth=co&amp;id=54784&amp;part=1"/>
          <p:cNvPicPr>
            <a:picLocks noChangeAspect="1" noChangeArrowheads="1"/>
          </p:cNvPicPr>
          <p:nvPr/>
        </p:nvPicPr>
        <p:blipFill>
          <a:blip r:embed="rId3"/>
          <a:srcRect/>
          <a:stretch>
            <a:fillRect/>
          </a:stretch>
        </p:blipFill>
        <p:spPr bwMode="auto">
          <a:xfrm>
            <a:off x="0" y="1"/>
            <a:ext cx="2714612" cy="13757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2400" dirty="0" smtClean="0"/>
              <a:t>L                                    </a:t>
            </a:r>
            <a:r>
              <a:rPr lang="fr-FR" sz="2400" dirty="0" smtClean="0">
                <a:solidFill>
                  <a:schemeClr val="accent1">
                    <a:lumMod val="75000"/>
                  </a:schemeClr>
                </a:solidFill>
              </a:rPr>
              <a:t>L’éducation  thérapeutique</a:t>
            </a:r>
            <a:endParaRPr lang="fr-FR" sz="2400" dirty="0">
              <a:solidFill>
                <a:schemeClr val="accent1">
                  <a:lumMod val="75000"/>
                </a:schemeClr>
              </a:solidFill>
            </a:endParaRPr>
          </a:p>
        </p:txBody>
      </p:sp>
      <p:pic>
        <p:nvPicPr>
          <p:cNvPr id="4" name="Picture 2" descr="?auth=co&amp;id=54784&amp;part=1"/>
          <p:cNvPicPr>
            <a:picLocks noChangeAspect="1" noChangeArrowheads="1"/>
          </p:cNvPicPr>
          <p:nvPr/>
        </p:nvPicPr>
        <p:blipFill>
          <a:blip r:embed="rId3"/>
          <a:srcRect/>
          <a:stretch>
            <a:fillRect/>
          </a:stretch>
        </p:blipFill>
        <p:spPr bwMode="auto">
          <a:xfrm>
            <a:off x="0" y="0"/>
            <a:ext cx="2928926" cy="1484331"/>
          </a:xfrm>
          <a:prstGeom prst="rect">
            <a:avLst/>
          </a:prstGeom>
          <a:noFill/>
          <a:ln w="9525">
            <a:noFill/>
            <a:miter lim="800000"/>
            <a:headEnd/>
            <a:tailEnd/>
          </a:ln>
        </p:spPr>
      </p:pic>
      <p:pic>
        <p:nvPicPr>
          <p:cNvPr id="3074" name="Picture 2"/>
          <p:cNvPicPr>
            <a:picLocks noGrp="1" noChangeAspect="1" noChangeArrowheads="1"/>
          </p:cNvPicPr>
          <p:nvPr>
            <p:ph idx="1"/>
          </p:nvPr>
        </p:nvPicPr>
        <p:blipFill>
          <a:blip r:embed="rId4" cstate="print"/>
          <a:srcRect/>
          <a:stretch>
            <a:fillRect/>
          </a:stretch>
        </p:blipFill>
        <p:spPr bwMode="auto">
          <a:xfrm>
            <a:off x="4286248" y="1040958"/>
            <a:ext cx="4227732" cy="5629839"/>
          </a:xfrm>
          <a:prstGeom prst="rect">
            <a:avLst/>
          </a:prstGeom>
          <a:noFill/>
          <a:ln w="9525">
            <a:noFill/>
            <a:miter lim="800000"/>
            <a:headEnd/>
            <a:tailEnd/>
          </a:ln>
          <a:effectLst/>
        </p:spPr>
      </p:pic>
      <p:sp>
        <p:nvSpPr>
          <p:cNvPr id="6" name="ZoneTexte 5"/>
          <p:cNvSpPr txBox="1"/>
          <p:nvPr/>
        </p:nvSpPr>
        <p:spPr>
          <a:xfrm>
            <a:off x="428596" y="1428736"/>
            <a:ext cx="3714776" cy="3970318"/>
          </a:xfrm>
          <a:prstGeom prst="rect">
            <a:avLst/>
          </a:prstGeom>
          <a:noFill/>
        </p:spPr>
        <p:txBody>
          <a:bodyPr wrap="square" rtlCol="0">
            <a:spAutoFit/>
          </a:bodyPr>
          <a:lstStyle/>
          <a:p>
            <a:endParaRPr lang="fr-FR" sz="1200" dirty="0" smtClean="0"/>
          </a:p>
          <a:p>
            <a:endParaRPr lang="fr-FR" sz="1200" dirty="0" smtClean="0"/>
          </a:p>
          <a:p>
            <a:r>
              <a:rPr lang="fr-FR" sz="1200" dirty="0" smtClean="0"/>
              <a:t>Chaque patient, ou parent de patient se voit proposer l’intégration au programme d’Education thérapeutique:</a:t>
            </a:r>
          </a:p>
          <a:p>
            <a:endParaRPr lang="fr-FR" sz="1200" dirty="0" smtClean="0"/>
          </a:p>
          <a:p>
            <a:r>
              <a:rPr lang="fr-FR" sz="1200" dirty="0" smtClean="0"/>
              <a:t> après une présentation dudit  programme, son adhésion signée  sera recueillie par l’équipe soignante.</a:t>
            </a:r>
          </a:p>
          <a:p>
            <a:endParaRPr lang="fr-FR" sz="1200" dirty="0" smtClean="0"/>
          </a:p>
          <a:p>
            <a:r>
              <a:rPr lang="fr-FR" sz="1200" dirty="0" smtClean="0"/>
              <a:t>Sa collaboration avec le professionnel de santé permettra d’établir un Bilan Educatif Partagé (BEP)</a:t>
            </a:r>
          </a:p>
          <a:p>
            <a:endParaRPr lang="fr-FR" sz="1200" dirty="0" smtClean="0"/>
          </a:p>
          <a:p>
            <a:r>
              <a:rPr lang="fr-FR" sz="1200" dirty="0" smtClean="0"/>
              <a:t> puis à partir de là, toujours avec le patient, de définir les objectifs qui lui sont prioritaires.</a:t>
            </a:r>
          </a:p>
          <a:p>
            <a:endParaRPr lang="fr-FR" sz="1200" dirty="0" smtClean="0"/>
          </a:p>
          <a:p>
            <a:pPr>
              <a:buFont typeface="Wingdings" pitchFamily="2" charset="2"/>
              <a:buChar char="Ø"/>
            </a:pPr>
            <a:r>
              <a:rPr lang="fr-FR" sz="1200" dirty="0" smtClean="0"/>
              <a:t>  Pour mener à bien les séances d’ETP des outils sont créés en collaboration avec le patient qui les teste et permet leur réajustement </a:t>
            </a:r>
            <a:endParaRPr lang="fr-F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2400" dirty="0" smtClean="0">
                <a:solidFill>
                  <a:schemeClr val="accent1">
                    <a:lumMod val="75000"/>
                  </a:schemeClr>
                </a:solidFill>
              </a:rPr>
              <a:t>E                                            Expression vocale</a:t>
            </a:r>
            <a:endParaRPr lang="fr-FR" sz="2400" dirty="0">
              <a:solidFill>
                <a:schemeClr val="accent1">
                  <a:lumMod val="75000"/>
                </a:schemeClr>
              </a:solidFill>
            </a:endParaRPr>
          </a:p>
        </p:txBody>
      </p:sp>
      <p:pic>
        <p:nvPicPr>
          <p:cNvPr id="4" name="Picture 2" descr="?auth=co&amp;id=54784&amp;part=1"/>
          <p:cNvPicPr>
            <a:picLocks noChangeAspect="1" noChangeArrowheads="1"/>
          </p:cNvPicPr>
          <p:nvPr/>
        </p:nvPicPr>
        <p:blipFill>
          <a:blip r:embed="rId3"/>
          <a:srcRect/>
          <a:stretch>
            <a:fillRect/>
          </a:stretch>
        </p:blipFill>
        <p:spPr bwMode="auto">
          <a:xfrm>
            <a:off x="0" y="0"/>
            <a:ext cx="2928926" cy="1484331"/>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4" cstate="print"/>
          <a:srcRect/>
          <a:stretch>
            <a:fillRect/>
          </a:stretch>
        </p:blipFill>
        <p:spPr bwMode="auto">
          <a:xfrm>
            <a:off x="5357818" y="1000108"/>
            <a:ext cx="2342198" cy="1245766"/>
          </a:xfrm>
          <a:prstGeom prst="rect">
            <a:avLst/>
          </a:prstGeom>
          <a:noFill/>
          <a:ln w="9525">
            <a:noFill/>
            <a:miter lim="800000"/>
            <a:headEnd/>
            <a:tailEnd/>
          </a:ln>
          <a:effectLst/>
        </p:spPr>
      </p:pic>
      <p:sp>
        <p:nvSpPr>
          <p:cNvPr id="6" name="Rectangle 5"/>
          <p:cNvSpPr/>
          <p:nvPr/>
        </p:nvSpPr>
        <p:spPr>
          <a:xfrm>
            <a:off x="642910" y="2285992"/>
            <a:ext cx="7858180" cy="954107"/>
          </a:xfrm>
          <a:prstGeom prst="rect">
            <a:avLst/>
          </a:prstGeom>
        </p:spPr>
        <p:txBody>
          <a:bodyPr wrap="square">
            <a:spAutoFit/>
          </a:bodyPr>
          <a:lstStyle/>
          <a:p>
            <a:r>
              <a:rPr lang="fr-FR" sz="1400" i="1" dirty="0" smtClean="0"/>
              <a:t>Depuis décembre 2004, plusieurs ateliers musicaux ont vu le jour au centre de Perharidy à Roscoff . </a:t>
            </a:r>
          </a:p>
          <a:p>
            <a:r>
              <a:rPr lang="fr-FR" sz="1400" i="1" dirty="0" smtClean="0"/>
              <a:t>En septembre 2006, le chant a trouvé une place privilégiée auprès</a:t>
            </a:r>
          </a:p>
          <a:p>
            <a:r>
              <a:rPr lang="fr-FR" sz="1400" i="1" dirty="0" smtClean="0"/>
              <a:t>des patients vivant avec la mucoviscidose, lors de leur hospitalisation.</a:t>
            </a:r>
          </a:p>
        </p:txBody>
      </p:sp>
      <p:sp>
        <p:nvSpPr>
          <p:cNvPr id="7" name="Rectangle 6"/>
          <p:cNvSpPr/>
          <p:nvPr/>
        </p:nvSpPr>
        <p:spPr>
          <a:xfrm>
            <a:off x="642910" y="3286124"/>
            <a:ext cx="8286808" cy="1384995"/>
          </a:xfrm>
          <a:prstGeom prst="rect">
            <a:avLst/>
          </a:prstGeom>
        </p:spPr>
        <p:txBody>
          <a:bodyPr wrap="square">
            <a:spAutoFit/>
          </a:bodyPr>
          <a:lstStyle/>
          <a:p>
            <a:r>
              <a:rPr lang="fr-FR" sz="1400" dirty="0" smtClean="0"/>
              <a:t>L’expression vocale se dispense en individuel  dans les </a:t>
            </a:r>
            <a:r>
              <a:rPr lang="fr-FR" sz="1400" dirty="0" smtClean="0"/>
              <a:t>chambres ou en salle de musique. </a:t>
            </a:r>
            <a:endParaRPr lang="fr-FR" sz="1400" dirty="0" smtClean="0"/>
          </a:p>
          <a:p>
            <a:r>
              <a:rPr lang="fr-FR" sz="1400" dirty="0" smtClean="0"/>
              <a:t>les </a:t>
            </a:r>
            <a:r>
              <a:rPr lang="fr-FR" sz="1400" dirty="0" smtClean="0"/>
              <a:t>séances </a:t>
            </a:r>
            <a:r>
              <a:rPr lang="fr-FR" sz="1400" dirty="0" smtClean="0"/>
              <a:t>sont animées </a:t>
            </a:r>
            <a:r>
              <a:rPr lang="fr-FR" sz="1400" dirty="0" smtClean="0"/>
              <a:t>par une musicothérapeute.</a:t>
            </a:r>
          </a:p>
          <a:p>
            <a:endParaRPr lang="fr-FR" sz="1400" dirty="0" smtClean="0"/>
          </a:p>
          <a:p>
            <a:r>
              <a:rPr lang="fr-FR" sz="1400" dirty="0" smtClean="0"/>
              <a:t>	La première séance est un temps d’échange, afin de connaître les goûts musicaux du  patient, « sa pratique musicale » mais aussi ses éventuelles pratiques sportives, sa manière d’appréhender la respiration.</a:t>
            </a:r>
            <a:endParaRPr lang="fr-FR" sz="1400" dirty="0"/>
          </a:p>
        </p:txBody>
      </p:sp>
      <p:sp>
        <p:nvSpPr>
          <p:cNvPr id="8" name="Rectangle 7"/>
          <p:cNvSpPr/>
          <p:nvPr/>
        </p:nvSpPr>
        <p:spPr>
          <a:xfrm>
            <a:off x="785786" y="4786322"/>
            <a:ext cx="7643866" cy="1508105"/>
          </a:xfrm>
          <a:prstGeom prst="rect">
            <a:avLst/>
          </a:prstGeom>
        </p:spPr>
        <p:txBody>
          <a:bodyPr wrap="square">
            <a:spAutoFit/>
          </a:bodyPr>
          <a:lstStyle/>
          <a:p>
            <a:r>
              <a:rPr lang="fr-FR" sz="1400" dirty="0" smtClean="0"/>
              <a:t>Les objectifs de cette expression vocale sont de développer l’écoute, d’amener à une découverte de soi, de trouver l’amusement et le plaisir de chanter.</a:t>
            </a:r>
          </a:p>
          <a:p>
            <a:r>
              <a:rPr lang="fr-FR" sz="1400" dirty="0" smtClean="0"/>
              <a:t>On peut y fredonner, murmurer, mais aussi  crier, rire, vibrer, danser, et bien sûr </a:t>
            </a:r>
            <a:r>
              <a:rPr lang="fr-FR" sz="1400" b="1" dirty="0" smtClean="0">
                <a:solidFill>
                  <a:schemeClr val="accent1">
                    <a:lumMod val="75000"/>
                  </a:schemeClr>
                </a:solidFill>
              </a:rPr>
              <a:t>CHANTER.</a:t>
            </a:r>
          </a:p>
          <a:p>
            <a:r>
              <a:rPr lang="fr-FR" sz="1200" b="1" dirty="0" smtClean="0">
                <a:solidFill>
                  <a:schemeClr val="accent1">
                    <a:lumMod val="75000"/>
                  </a:schemeClr>
                </a:solidFill>
              </a:rPr>
              <a:t>	Les patients « ressource » participent </a:t>
            </a:r>
            <a:r>
              <a:rPr lang="fr-FR" sz="1200" b="1" dirty="0" smtClean="0">
                <a:solidFill>
                  <a:schemeClr val="accent1">
                    <a:lumMod val="75000"/>
                  </a:schemeClr>
                </a:solidFill>
              </a:rPr>
              <a:t>au</a:t>
            </a:r>
            <a:r>
              <a:rPr lang="fr-FR" sz="1200" b="1" dirty="0" smtClean="0">
                <a:solidFill>
                  <a:schemeClr val="accent1">
                    <a:lumMod val="75000"/>
                  </a:schemeClr>
                </a:solidFill>
              </a:rPr>
              <a:t> </a:t>
            </a:r>
            <a:r>
              <a:rPr lang="fr-FR" sz="1200" b="1" dirty="0" smtClean="0">
                <a:solidFill>
                  <a:schemeClr val="accent1">
                    <a:lumMod val="75000"/>
                  </a:schemeClr>
                </a:solidFill>
              </a:rPr>
              <a:t>groupe </a:t>
            </a:r>
            <a:r>
              <a:rPr lang="fr-FR" sz="1200" b="1" dirty="0" smtClean="0">
                <a:solidFill>
                  <a:schemeClr val="accent1">
                    <a:lumMod val="75000"/>
                  </a:schemeClr>
                </a:solidFill>
              </a:rPr>
              <a:t>de réflexion pluridisciplinaire </a:t>
            </a:r>
            <a:r>
              <a:rPr lang="fr-FR" sz="1200" b="1" dirty="0" smtClean="0">
                <a:solidFill>
                  <a:schemeClr val="accent1">
                    <a:lumMod val="75000"/>
                  </a:schemeClr>
                </a:solidFill>
              </a:rPr>
              <a:t>	créé </a:t>
            </a:r>
            <a:r>
              <a:rPr lang="fr-FR" sz="1200" b="1" dirty="0" smtClean="0">
                <a:solidFill>
                  <a:schemeClr val="accent1">
                    <a:lumMod val="75000"/>
                  </a:schemeClr>
                </a:solidFill>
              </a:rPr>
              <a:t>en 2006 et </a:t>
            </a:r>
            <a:r>
              <a:rPr lang="fr-FR" sz="1200" b="1" dirty="0" smtClean="0">
                <a:solidFill>
                  <a:schemeClr val="accent1">
                    <a:lumMod val="75000"/>
                  </a:schemeClr>
                </a:solidFill>
              </a:rPr>
              <a:t>témoignent des bienfaits </a:t>
            </a:r>
            <a:r>
              <a:rPr lang="fr-FR" sz="1200" b="1" dirty="0" smtClean="0">
                <a:solidFill>
                  <a:schemeClr val="accent1">
                    <a:lumMod val="75000"/>
                  </a:schemeClr>
                </a:solidFill>
              </a:rPr>
              <a:t>de cette activité  et    du prolongement qu’ils </a:t>
            </a:r>
            <a:r>
              <a:rPr lang="fr-FR" sz="1200" b="1" dirty="0" smtClean="0">
                <a:solidFill>
                  <a:schemeClr val="accent1">
                    <a:lumMod val="75000"/>
                  </a:schemeClr>
                </a:solidFill>
              </a:rPr>
              <a:t>	peuvent  dans </a:t>
            </a:r>
            <a:r>
              <a:rPr lang="fr-FR" sz="1200" b="1" dirty="0" smtClean="0">
                <a:solidFill>
                  <a:schemeClr val="accent1">
                    <a:lumMod val="75000"/>
                  </a:schemeClr>
                </a:solidFill>
              </a:rPr>
              <a:t>leur vie personnelle ….</a:t>
            </a:r>
            <a:endParaRPr lang="fr-FR" sz="1200" b="1" dirty="0">
              <a:solidFill>
                <a:schemeClr val="accent1">
                  <a:lumMod val="75000"/>
                </a:schemeClr>
              </a:solidFill>
            </a:endParaRPr>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                          </a:t>
            </a:r>
            <a:r>
              <a:rPr lang="fr-FR" sz="2400" dirty="0" smtClean="0">
                <a:solidFill>
                  <a:schemeClr val="accent1">
                    <a:lumMod val="75000"/>
                  </a:schemeClr>
                </a:solidFill>
              </a:rPr>
              <a:t>Groupes de paroles</a:t>
            </a:r>
            <a:endParaRPr lang="fr-FR" sz="2400" dirty="0">
              <a:solidFill>
                <a:schemeClr val="accent1">
                  <a:lumMod val="75000"/>
                </a:schemeClr>
              </a:solidFill>
            </a:endParaRPr>
          </a:p>
        </p:txBody>
      </p:sp>
      <p:pic>
        <p:nvPicPr>
          <p:cNvPr id="4" name="Picture 2" descr="?auth=co&amp;id=54784&amp;part=1"/>
          <p:cNvPicPr>
            <a:picLocks noChangeAspect="1" noChangeArrowheads="1"/>
          </p:cNvPicPr>
          <p:nvPr/>
        </p:nvPicPr>
        <p:blipFill>
          <a:blip r:embed="rId3"/>
          <a:srcRect/>
          <a:stretch>
            <a:fillRect/>
          </a:stretch>
        </p:blipFill>
        <p:spPr bwMode="auto">
          <a:xfrm>
            <a:off x="0" y="0"/>
            <a:ext cx="2928926" cy="1484331"/>
          </a:xfrm>
          <a:prstGeom prst="rect">
            <a:avLst/>
          </a:prstGeom>
          <a:noFill/>
          <a:ln w="9525">
            <a:noFill/>
            <a:miter lim="800000"/>
            <a:headEnd/>
            <a:tailEnd/>
          </a:ln>
        </p:spPr>
      </p:pic>
      <p:pic>
        <p:nvPicPr>
          <p:cNvPr id="2050" name="Picture 2"/>
          <p:cNvPicPr>
            <a:picLocks noGrp="1" noChangeAspect="1" noChangeArrowheads="1"/>
          </p:cNvPicPr>
          <p:nvPr>
            <p:ph idx="1"/>
          </p:nvPr>
        </p:nvPicPr>
        <p:blipFill>
          <a:blip r:embed="rId4" cstate="print"/>
          <a:srcRect/>
          <a:stretch>
            <a:fillRect/>
          </a:stretch>
        </p:blipFill>
        <p:spPr bwMode="auto">
          <a:xfrm>
            <a:off x="4786314" y="1142984"/>
            <a:ext cx="3714776" cy="5367412"/>
          </a:xfrm>
          <a:prstGeom prst="rect">
            <a:avLst/>
          </a:prstGeom>
          <a:noFill/>
          <a:ln w="9525">
            <a:noFill/>
            <a:miter lim="800000"/>
            <a:headEnd/>
            <a:tailEnd/>
          </a:ln>
          <a:effectLst/>
        </p:spPr>
      </p:pic>
      <p:sp>
        <p:nvSpPr>
          <p:cNvPr id="6" name="ZoneTexte 5"/>
          <p:cNvSpPr txBox="1"/>
          <p:nvPr/>
        </p:nvSpPr>
        <p:spPr>
          <a:xfrm>
            <a:off x="571472" y="1928802"/>
            <a:ext cx="2428892" cy="3108543"/>
          </a:xfrm>
          <a:prstGeom prst="rect">
            <a:avLst/>
          </a:prstGeom>
          <a:noFill/>
        </p:spPr>
        <p:txBody>
          <a:bodyPr wrap="square" rtlCol="0">
            <a:spAutoFit/>
          </a:bodyPr>
          <a:lstStyle/>
          <a:p>
            <a:r>
              <a:rPr lang="fr-FR" sz="1400" dirty="0" smtClean="0"/>
              <a:t>Les groupes de paroles sont destinés aux familles d’enfants et d’adolescents suivis sur le CRCM.</a:t>
            </a:r>
          </a:p>
          <a:p>
            <a:r>
              <a:rPr lang="fr-FR" sz="1400" dirty="0" smtClean="0"/>
              <a:t> Sont proposées 2 dates /an</a:t>
            </a:r>
          </a:p>
          <a:p>
            <a:endParaRPr lang="fr-FR" sz="1400" dirty="0" smtClean="0"/>
          </a:p>
          <a:p>
            <a:endParaRPr lang="fr-FR" sz="1400" dirty="0" smtClean="0"/>
          </a:p>
          <a:p>
            <a:endParaRPr lang="fr-FR" sz="1400" dirty="0" smtClean="0"/>
          </a:p>
          <a:p>
            <a:r>
              <a:rPr lang="fr-FR" sz="1400" dirty="0" smtClean="0"/>
              <a:t>Les groupes sont animés par la psychologue du service ainsi qu’un médecin pédiatre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fr-FR" sz="1400" dirty="0" smtClean="0">
              <a:solidFill>
                <a:schemeClr val="accent1">
                  <a:lumMod val="75000"/>
                </a:schemeClr>
              </a:solidFill>
            </a:endParaRPr>
          </a:p>
          <a:p>
            <a:endParaRPr lang="fr-FR" sz="1500" dirty="0"/>
          </a:p>
        </p:txBody>
      </p:sp>
      <p:sp>
        <p:nvSpPr>
          <p:cNvPr id="3" name="Titre 2"/>
          <p:cNvSpPr>
            <a:spLocks noGrp="1"/>
          </p:cNvSpPr>
          <p:nvPr>
            <p:ph type="title"/>
          </p:nvPr>
        </p:nvSpPr>
        <p:spPr/>
        <p:txBody>
          <a:bodyPr>
            <a:normAutofit/>
          </a:bodyPr>
          <a:lstStyle/>
          <a:p>
            <a:r>
              <a:rPr lang="fr-FR" sz="2400" dirty="0" smtClean="0"/>
              <a:t>L                      l                 </a:t>
            </a:r>
            <a:r>
              <a:rPr lang="fr-FR" sz="2400" dirty="0" smtClean="0">
                <a:solidFill>
                  <a:schemeClr val="accent1">
                    <a:lumMod val="75000"/>
                  </a:schemeClr>
                </a:solidFill>
              </a:rPr>
              <a:t>La Recherche Clinique</a:t>
            </a:r>
            <a:endParaRPr lang="fr-FR" sz="2400" dirty="0">
              <a:solidFill>
                <a:schemeClr val="accent1">
                  <a:lumMod val="75000"/>
                </a:schemeClr>
              </a:solidFill>
            </a:endParaRPr>
          </a:p>
        </p:txBody>
      </p:sp>
      <p:pic>
        <p:nvPicPr>
          <p:cNvPr id="4" name="Picture 2" descr="?auth=co&amp;id=54784&amp;part=1"/>
          <p:cNvPicPr>
            <a:picLocks noChangeAspect="1" noChangeArrowheads="1"/>
          </p:cNvPicPr>
          <p:nvPr/>
        </p:nvPicPr>
        <p:blipFill>
          <a:blip r:embed="rId3"/>
          <a:srcRect/>
          <a:stretch>
            <a:fillRect/>
          </a:stretch>
        </p:blipFill>
        <p:spPr bwMode="auto">
          <a:xfrm>
            <a:off x="0" y="0"/>
            <a:ext cx="2928926" cy="1484331"/>
          </a:xfrm>
          <a:prstGeom prst="rect">
            <a:avLst/>
          </a:prstGeom>
          <a:noFill/>
          <a:ln w="9525">
            <a:noFill/>
            <a:miter lim="800000"/>
            <a:headEnd/>
            <a:tailEnd/>
          </a:ln>
        </p:spPr>
      </p:pic>
      <p:pic>
        <p:nvPicPr>
          <p:cNvPr id="5" name="Picture 2"/>
          <p:cNvPicPr>
            <a:picLocks noChangeAspect="1" noChangeArrowheads="1"/>
          </p:cNvPicPr>
          <p:nvPr/>
        </p:nvPicPr>
        <p:blipFill>
          <a:blip r:embed="rId4"/>
          <a:srcRect/>
          <a:stretch>
            <a:fillRect/>
          </a:stretch>
        </p:blipFill>
        <p:spPr bwMode="auto">
          <a:xfrm>
            <a:off x="857224" y="2571744"/>
            <a:ext cx="1247775" cy="1381125"/>
          </a:xfrm>
          <a:prstGeom prst="rect">
            <a:avLst/>
          </a:prstGeom>
          <a:noFill/>
          <a:ln w="9525">
            <a:noFill/>
            <a:miter lim="800000"/>
            <a:headEnd/>
            <a:tailEnd/>
          </a:ln>
          <a:effectLst/>
        </p:spPr>
      </p:pic>
      <p:sp>
        <p:nvSpPr>
          <p:cNvPr id="6" name="Rectangle 5"/>
          <p:cNvSpPr/>
          <p:nvPr/>
        </p:nvSpPr>
        <p:spPr>
          <a:xfrm>
            <a:off x="2643174" y="3143248"/>
            <a:ext cx="5754166" cy="523220"/>
          </a:xfrm>
          <a:prstGeom prst="rect">
            <a:avLst/>
          </a:prstGeom>
        </p:spPr>
        <p:txBody>
          <a:bodyPr wrap="square">
            <a:spAutoFit/>
          </a:bodyPr>
          <a:lstStyle/>
          <a:p>
            <a:r>
              <a:rPr lang="fr-FR" sz="2800" b="1" i="1" dirty="0" err="1" smtClean="0">
                <a:solidFill>
                  <a:schemeClr val="accent2">
                    <a:lumMod val="75000"/>
                  </a:schemeClr>
                </a:solidFill>
              </a:rPr>
              <a:t>eQUIP</a:t>
            </a:r>
            <a:r>
              <a:rPr lang="fr-FR" sz="2800" b="1" i="1" dirty="0" smtClean="0">
                <a:solidFill>
                  <a:schemeClr val="accent2">
                    <a:lumMod val="75000"/>
                  </a:schemeClr>
                </a:solidFill>
              </a:rPr>
              <a:t>-CR à Roscoff : en résumé</a:t>
            </a:r>
            <a:endParaRPr lang="fr-FR"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357290" y="1"/>
            <a:ext cx="7786710" cy="928670"/>
          </a:xfrm>
        </p:spPr>
        <p:txBody>
          <a:bodyPr>
            <a:normAutofit fontScale="90000"/>
          </a:bodyPr>
          <a:lstStyle/>
          <a:p>
            <a:pPr algn="ctr"/>
            <a:r>
              <a:rPr lang="fr-FR" b="1" i="1" dirty="0" smtClean="0">
                <a:solidFill>
                  <a:schemeClr val="accent2">
                    <a:lumMod val="75000"/>
                  </a:schemeClr>
                </a:solidFill>
              </a:rPr>
              <a:t>eQUIP-CR à Roscoff : en résumé</a:t>
            </a:r>
            <a:endParaRPr lang="fr-FR" b="1" i="1" dirty="0">
              <a:solidFill>
                <a:schemeClr val="accent2">
                  <a:lumMod val="75000"/>
                </a:schemeClr>
              </a:solidFill>
            </a:endParaRPr>
          </a:p>
        </p:txBody>
      </p:sp>
      <p:sp>
        <p:nvSpPr>
          <p:cNvPr id="43011" name="Rectangle 3"/>
          <p:cNvSpPr>
            <a:spLocks noGrp="1" noChangeArrowheads="1"/>
          </p:cNvSpPr>
          <p:nvPr>
            <p:ph sz="quarter" idx="1"/>
          </p:nvPr>
        </p:nvSpPr>
        <p:spPr>
          <a:xfrm>
            <a:off x="179512" y="1428736"/>
            <a:ext cx="8856984" cy="4841443"/>
          </a:xfrm>
        </p:spPr>
        <p:txBody>
          <a:bodyPr>
            <a:normAutofit/>
          </a:bodyPr>
          <a:lstStyle/>
          <a:p>
            <a:r>
              <a:rPr lang="en-US" sz="2000" dirty="0" err="1" smtClean="0"/>
              <a:t>Août</a:t>
            </a:r>
            <a:r>
              <a:rPr lang="en-US" sz="2000" dirty="0" smtClean="0"/>
              <a:t> 2012 – </a:t>
            </a:r>
            <a:r>
              <a:rPr lang="en-US" sz="2000" dirty="0" err="1" smtClean="0"/>
              <a:t>novembre</a:t>
            </a:r>
            <a:r>
              <a:rPr lang="en-US" sz="2000" dirty="0" smtClean="0"/>
              <a:t> 2013 : 5 </a:t>
            </a:r>
            <a:r>
              <a:rPr lang="en-US" sz="2000" dirty="0" err="1" smtClean="0"/>
              <a:t>réunions</a:t>
            </a:r>
            <a:r>
              <a:rPr lang="en-US" sz="2000" dirty="0" smtClean="0"/>
              <a:t>  </a:t>
            </a:r>
          </a:p>
          <a:p>
            <a:r>
              <a:rPr lang="en-US" sz="2000" dirty="0" smtClean="0"/>
              <a:t>Actions </a:t>
            </a:r>
            <a:r>
              <a:rPr lang="en-US" sz="2000" dirty="0" err="1" smtClean="0"/>
              <a:t>diverses</a:t>
            </a:r>
            <a:r>
              <a:rPr lang="en-US" sz="2000" dirty="0" smtClean="0"/>
              <a:t> </a:t>
            </a:r>
            <a:r>
              <a:rPr lang="en-US" sz="2000" dirty="0" err="1" smtClean="0"/>
              <a:t>autour</a:t>
            </a:r>
            <a:r>
              <a:rPr lang="en-US" sz="2000" dirty="0" smtClean="0"/>
              <a:t> de 2 </a:t>
            </a:r>
            <a:r>
              <a:rPr lang="en-US" sz="2000" dirty="0" err="1" smtClean="0"/>
              <a:t>objectifs</a:t>
            </a:r>
            <a:r>
              <a:rPr lang="en-US" sz="2000" dirty="0" smtClean="0"/>
              <a:t> </a:t>
            </a:r>
            <a:r>
              <a:rPr lang="en-US" sz="2000" dirty="0" err="1" smtClean="0"/>
              <a:t>principaux</a:t>
            </a:r>
            <a:r>
              <a:rPr lang="en-US" sz="2000" dirty="0" smtClean="0"/>
              <a:t> : </a:t>
            </a:r>
          </a:p>
          <a:p>
            <a:pPr lvl="1"/>
            <a:r>
              <a:rPr lang="en-US" sz="1800" b="1" u="sng" dirty="0" err="1" smtClean="0">
                <a:solidFill>
                  <a:srgbClr val="00B050"/>
                </a:solidFill>
              </a:rPr>
              <a:t>Améliorer</a:t>
            </a:r>
            <a:r>
              <a:rPr lang="en-US" sz="1800" b="1" u="sng" dirty="0" smtClean="0">
                <a:solidFill>
                  <a:srgbClr val="00B050"/>
                </a:solidFill>
              </a:rPr>
              <a:t> la communication </a:t>
            </a:r>
            <a:r>
              <a:rPr lang="en-US" sz="1800" b="1" u="sng" dirty="0" err="1" smtClean="0">
                <a:solidFill>
                  <a:srgbClr val="00B050"/>
                </a:solidFill>
              </a:rPr>
              <a:t>auprès</a:t>
            </a:r>
            <a:r>
              <a:rPr lang="en-US" sz="1800" b="1" u="sng" dirty="0" smtClean="0">
                <a:solidFill>
                  <a:srgbClr val="00B050"/>
                </a:solidFill>
              </a:rPr>
              <a:t> des patients</a:t>
            </a:r>
          </a:p>
          <a:p>
            <a:pPr lvl="1"/>
            <a:r>
              <a:rPr lang="en-US" sz="1800" dirty="0" err="1" smtClean="0"/>
              <a:t>Améliorer</a:t>
            </a:r>
            <a:r>
              <a:rPr lang="en-US" sz="1800" dirty="0" smtClean="0"/>
              <a:t> la communication avec </a:t>
            </a:r>
            <a:r>
              <a:rPr lang="en-US" sz="1800" dirty="0" err="1" smtClean="0"/>
              <a:t>l’équipe</a:t>
            </a:r>
            <a:r>
              <a:rPr lang="en-US" sz="1800" dirty="0" smtClean="0"/>
              <a:t> </a:t>
            </a:r>
            <a:r>
              <a:rPr lang="en-US" sz="1800" dirty="0" err="1" smtClean="0"/>
              <a:t>soignante</a:t>
            </a:r>
            <a:r>
              <a:rPr lang="en-US" sz="1800" dirty="0" smtClean="0"/>
              <a:t> </a:t>
            </a:r>
          </a:p>
          <a:p>
            <a:pPr>
              <a:buNone/>
            </a:pPr>
            <a:endParaRPr lang="en-US" sz="2200" dirty="0"/>
          </a:p>
        </p:txBody>
      </p:sp>
      <p:pic>
        <p:nvPicPr>
          <p:cNvPr id="1027" name="Picture 3"/>
          <p:cNvPicPr>
            <a:picLocks noChangeAspect="1" noChangeArrowheads="1"/>
          </p:cNvPicPr>
          <p:nvPr/>
        </p:nvPicPr>
        <p:blipFill>
          <a:blip r:embed="rId3"/>
          <a:srcRect/>
          <a:stretch>
            <a:fillRect/>
          </a:stretch>
        </p:blipFill>
        <p:spPr bwMode="auto">
          <a:xfrm>
            <a:off x="1285852" y="3071810"/>
            <a:ext cx="5887375" cy="3000396"/>
          </a:xfrm>
          <a:prstGeom prst="rect">
            <a:avLst/>
          </a:prstGeom>
          <a:noFill/>
          <a:ln w="9525">
            <a:noFill/>
            <a:miter lim="800000"/>
            <a:headEnd/>
            <a:tailEnd/>
          </a:ln>
          <a:effectLst/>
        </p:spPr>
      </p:pic>
      <p:sp>
        <p:nvSpPr>
          <p:cNvPr id="10" name="Espace réservé du numéro de diapositive 9"/>
          <p:cNvSpPr>
            <a:spLocks noGrp="1"/>
          </p:cNvSpPr>
          <p:nvPr>
            <p:ph type="sldNum" sz="quarter" idx="4294967295"/>
          </p:nvPr>
        </p:nvSpPr>
        <p:spPr>
          <a:xfrm>
            <a:off x="8129016" y="5734050"/>
            <a:ext cx="609600" cy="521208"/>
          </a:xfrm>
          <a:prstGeom prst="rect">
            <a:avLst/>
          </a:prstGeom>
        </p:spPr>
        <p:txBody>
          <a:bodyPr/>
          <a:lstStyle/>
          <a:p>
            <a:fld id="{2AA957AF-53C0-420B-9C2D-77DB1416566C}" type="slidenum">
              <a:rPr kumimoji="0" lang="en-US" smtClean="0"/>
              <a:pPr/>
              <a:t>8</a:t>
            </a:fld>
            <a:endParaRPr kumimoji="0" lang="en-US"/>
          </a:p>
        </p:txBody>
      </p:sp>
      <p:pic>
        <p:nvPicPr>
          <p:cNvPr id="6146" name="Picture 2"/>
          <p:cNvPicPr>
            <a:picLocks noChangeAspect="1" noChangeArrowheads="1"/>
          </p:cNvPicPr>
          <p:nvPr/>
        </p:nvPicPr>
        <p:blipFill>
          <a:blip r:embed="rId4"/>
          <a:srcRect/>
          <a:stretch>
            <a:fillRect/>
          </a:stretch>
        </p:blipFill>
        <p:spPr bwMode="auto">
          <a:xfrm>
            <a:off x="0" y="0"/>
            <a:ext cx="1247775" cy="1381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85786" y="210639"/>
            <a:ext cx="4929222" cy="664736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00034" y="928670"/>
            <a:ext cx="7038975" cy="55340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668577" y="357166"/>
            <a:ext cx="4284062" cy="6215106"/>
          </a:xfrm>
          <a:prstGeom prst="rect">
            <a:avLst/>
          </a:prstGeom>
          <a:noFill/>
          <a:ln w="9525">
            <a:noFill/>
            <a:miter lim="800000"/>
            <a:headEnd/>
            <a:tailEnd/>
          </a:ln>
        </p:spPr>
      </p:pic>
      <p:sp>
        <p:nvSpPr>
          <p:cNvPr id="8" name="Espace réservé du numéro de diapositive 7"/>
          <p:cNvSpPr>
            <a:spLocks noGrp="1"/>
          </p:cNvSpPr>
          <p:nvPr>
            <p:ph type="sldNum" sz="quarter" idx="4294967295"/>
          </p:nvPr>
        </p:nvSpPr>
        <p:spPr>
          <a:xfrm>
            <a:off x="8129016" y="5734050"/>
            <a:ext cx="609600" cy="521208"/>
          </a:xfrm>
          <a:prstGeom prst="rect">
            <a:avLst/>
          </a:prstGeom>
        </p:spPr>
        <p:txBody>
          <a:bodyPr/>
          <a:lstStyle/>
          <a:p>
            <a:fld id="{2AA957AF-53C0-420B-9C2D-77DB1416566C}" type="slidenum">
              <a:rPr kumimoji="0" lang="en-US" smtClean="0"/>
              <a:pPr/>
              <a:t>9</a:t>
            </a:fld>
            <a:endParaRPr kumimoji="0" lang="en-US"/>
          </a:p>
        </p:txBody>
      </p:sp>
      <p:sp>
        <p:nvSpPr>
          <p:cNvPr id="11" name="Espace réservé du pied de page 10"/>
          <p:cNvSpPr>
            <a:spLocks noGrp="1"/>
          </p:cNvSpPr>
          <p:nvPr>
            <p:ph type="ftr" sz="quarter" idx="4294967295"/>
          </p:nvPr>
        </p:nvSpPr>
        <p:spPr>
          <a:xfrm>
            <a:off x="5572132" y="6286520"/>
            <a:ext cx="3200400" cy="365760"/>
          </a:xfrm>
          <a:prstGeom prst="rect">
            <a:avLst/>
          </a:prstGeom>
        </p:spPr>
        <p:txBody>
          <a:bodyPr/>
          <a:lstStyle/>
          <a:p>
            <a:r>
              <a:rPr kumimoji="0" lang="en-US" dirty="0" err="1" smtClean="0"/>
              <a:t>Réunion</a:t>
            </a:r>
            <a:r>
              <a:rPr kumimoji="0" lang="en-US" dirty="0" smtClean="0"/>
              <a:t> </a:t>
            </a:r>
            <a:r>
              <a:rPr kumimoji="0" lang="en-US" dirty="0" err="1" smtClean="0"/>
              <a:t>eQUIP</a:t>
            </a:r>
            <a:r>
              <a:rPr kumimoji="0" lang="en-US" dirty="0" smtClean="0"/>
              <a:t> PNRC, </a:t>
            </a:r>
            <a:r>
              <a:rPr kumimoji="0" lang="en-US" sz="800" dirty="0" smtClean="0"/>
              <a:t>22/09/2016</a:t>
            </a:r>
            <a:endParaRPr kumimoji="0"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1000" fill="hold"/>
                                        <p:tgtEl>
                                          <p:spTgt spid="4098"/>
                                        </p:tgtEl>
                                        <p:attrNameLst>
                                          <p:attrName>ppt_x</p:attrName>
                                        </p:attrNameLst>
                                      </p:cBhvr>
                                      <p:tavLst>
                                        <p:tav tm="0">
                                          <p:val>
                                            <p:strVal val="0-#ppt_w/2"/>
                                          </p:val>
                                        </p:tav>
                                        <p:tav tm="100000">
                                          <p:val>
                                            <p:strVal val="#ppt_x"/>
                                          </p:val>
                                        </p:tav>
                                      </p:tavLst>
                                    </p:anim>
                                    <p:anim calcmode="lin" valueType="num">
                                      <p:cBhvr additive="base">
                                        <p:cTn id="8" dur="10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1000" fill="hold"/>
                                        <p:tgtEl>
                                          <p:spTgt spid="1027"/>
                                        </p:tgtEl>
                                        <p:attrNameLst>
                                          <p:attrName>ppt_x</p:attrName>
                                        </p:attrNameLst>
                                      </p:cBhvr>
                                      <p:tavLst>
                                        <p:tav tm="0">
                                          <p:val>
                                            <p:strVal val="#ppt_x"/>
                                          </p:val>
                                        </p:tav>
                                        <p:tav tm="100000">
                                          <p:val>
                                            <p:strVal val="#ppt_x"/>
                                          </p:val>
                                        </p:tav>
                                      </p:tavLst>
                                    </p:anim>
                                    <p:anim calcmode="lin" valueType="num">
                                      <p:cBhvr additive="base">
                                        <p:cTn id="14" dur="1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1000" fill="hold"/>
                                        <p:tgtEl>
                                          <p:spTgt spid="1028"/>
                                        </p:tgtEl>
                                        <p:attrNameLst>
                                          <p:attrName>ppt_x</p:attrName>
                                        </p:attrNameLst>
                                      </p:cBhvr>
                                      <p:tavLst>
                                        <p:tav tm="0">
                                          <p:val>
                                            <p:strVal val="1+#ppt_w/2"/>
                                          </p:val>
                                        </p:tav>
                                        <p:tav tm="100000">
                                          <p:val>
                                            <p:strVal val="#ppt_x"/>
                                          </p:val>
                                        </p:tav>
                                      </p:tavLst>
                                    </p:anim>
                                    <p:anim calcmode="lin" valueType="num">
                                      <p:cBhvr additive="base">
                                        <p:cTn id="20" dur="10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2504</TotalTime>
  <Words>992</Words>
  <Application>Microsoft Office PowerPoint</Application>
  <PresentationFormat>Affichage à l'écran (4:3)</PresentationFormat>
  <Paragraphs>136</Paragraphs>
  <Slides>13</Slides>
  <Notes>9</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Rotonde</vt:lpstr>
      <vt:lpstr>                                                        CRCM de Roscoff  Collaborations  équipe soignante /patients-parents </vt:lpstr>
      <vt:lpstr>P                             Collaborations dans la structure :</vt:lpstr>
      <vt:lpstr>                  La       La coordination des soins du CRCM </vt:lpstr>
      <vt:lpstr>L                                    L’éducation  thérapeutique</vt:lpstr>
      <vt:lpstr>E                                            Expression vocale</vt:lpstr>
      <vt:lpstr>                          Groupes de paroles</vt:lpstr>
      <vt:lpstr>L                      l                 La Recherche Clinique</vt:lpstr>
      <vt:lpstr>eQUIP-CR à Roscoff : en résumé</vt:lpstr>
      <vt:lpstr>Diapositive 9</vt:lpstr>
      <vt:lpstr>Diapositive 10</vt:lpstr>
      <vt:lpstr>G                         Groupes de travail :</vt:lpstr>
      <vt:lpstr>                                   les projets ……</vt:lpstr>
      <vt:lpstr>Diapositive 13</vt:lpstr>
    </vt:vector>
  </TitlesOfParts>
  <Company>Fondation ILDYS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peran</dc:creator>
  <cp:lastModifiedBy>peran</cp:lastModifiedBy>
  <cp:revision>238</cp:revision>
  <dcterms:created xsi:type="dcterms:W3CDTF">2017-09-26T10:50:32Z</dcterms:created>
  <dcterms:modified xsi:type="dcterms:W3CDTF">2017-10-11T10:23:20Z</dcterms:modified>
</cp:coreProperties>
</file>