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8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8" r:id="rId17"/>
    <p:sldId id="274" r:id="rId18"/>
    <p:sldId id="287" r:id="rId19"/>
    <p:sldId id="276" r:id="rId20"/>
    <p:sldId id="277" r:id="rId21"/>
    <p:sldId id="290" r:id="rId22"/>
    <p:sldId id="279" r:id="rId23"/>
    <p:sldId id="280" r:id="rId24"/>
    <p:sldId id="281" r:id="rId25"/>
    <p:sldId id="282" r:id="rId26"/>
    <p:sldId id="283" r:id="rId27"/>
    <p:sldId id="289" r:id="rId28"/>
    <p:sldId id="285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BA1"/>
    <a:srgbClr val="5DC8F4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37" autoAdjust="0"/>
  </p:normalViewPr>
  <p:slideViewPr>
    <p:cSldViewPr>
      <p:cViewPr varScale="1">
        <p:scale>
          <a:sx n="81" d="100"/>
          <a:sy n="81" d="100"/>
        </p:scale>
        <p:origin x="240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5B0D-CBB0-4853-9AEA-CA89DCB6321A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AED5-F97B-4B7F-B5BE-F14EF9709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8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ea typeface="ＭＳ Ｐゴシック" panose="020B0600070205080204" pitchFamily="34" charset="-128"/>
              </a:rPr>
              <a:t>Objectifs : </a:t>
            </a:r>
          </a:p>
          <a:p>
            <a:pPr marL="171450" indent="-171450">
              <a:buFontTx/>
              <a:buChar char="-"/>
            </a:pPr>
            <a:r>
              <a:rPr lang="fr-FR" altLang="fr-FR" dirty="0" smtClean="0">
                <a:ea typeface="ＭＳ Ｐゴシック" panose="020B0600070205080204" pitchFamily="34" charset="-128"/>
              </a:rPr>
              <a:t>Etudiants = interne,</a:t>
            </a:r>
            <a:r>
              <a:rPr lang="fr-FR" altLang="fr-FR" baseline="0" dirty="0" smtClean="0">
                <a:ea typeface="ＭＳ Ｐゴシック" panose="020B0600070205080204" pitchFamily="34" charset="-128"/>
              </a:rPr>
              <a:t> stagiaire, thésards... Et finalement, même au-delà! </a:t>
            </a:r>
          </a:p>
          <a:p>
            <a:pPr marL="171450" indent="-171450">
              <a:buFontTx/>
              <a:buChar char="-"/>
            </a:pPr>
            <a:r>
              <a:rPr lang="fr-FR" altLang="fr-FR" baseline="0" dirty="0" smtClean="0">
                <a:ea typeface="ＭＳ Ｐゴシック" panose="020B0600070205080204" pitchFamily="34" charset="-128"/>
              </a:rPr>
              <a:t>On va voir ensemble comment répondre à cette question non pas au regard de la pertinence des projets, mais par rapport aux obligations réglementaires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altLang="fr-FR" baseline="0" dirty="0" smtClean="0">
                <a:ea typeface="ＭＳ Ｐゴシック" panose="020B0600070205080204" pitchFamily="34" charset="-128"/>
              </a:rPr>
              <a:t>Vous fournir les éléments de base pour une meilleure compréhension de l’attendu</a:t>
            </a:r>
          </a:p>
          <a:p>
            <a:pPr marL="171450" indent="-171450">
              <a:buFontTx/>
              <a:buChar char="-"/>
            </a:pPr>
            <a:r>
              <a:rPr lang="fr-FR" altLang="fr-FR" baseline="0" dirty="0" smtClean="0">
                <a:ea typeface="ＭＳ Ｐゴシック" panose="020B0600070205080204" pitchFamily="34" charset="-128"/>
              </a:rPr>
              <a:t>Mais aussi discuter ensemble de ce qui serait possible en terme de mutualisation au sein du réseau</a:t>
            </a:r>
          </a:p>
          <a:p>
            <a:pPr marL="0" indent="0">
              <a:buFontTx/>
              <a:buNone/>
            </a:pPr>
            <a:endParaRPr lang="fr-FR" altLang="fr-FR" baseline="0" dirty="0" smtClean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fr-FR" altLang="fr-FR" baseline="0" dirty="0" smtClean="0">
                <a:ea typeface="ＭＳ Ｐゴシック" panose="020B0600070205080204" pitchFamily="34" charset="-128"/>
              </a:rPr>
              <a:t>Une présentation peut-être un peu « dense » parce qu’il y a pas mal de notions à aborder, mais elle servira de mémo à distance</a:t>
            </a:r>
          </a:p>
          <a:p>
            <a:pPr marL="0" indent="0">
              <a:buFontTx/>
              <a:buNone/>
            </a:pPr>
            <a:r>
              <a:rPr lang="fr-FR" altLang="fr-FR" baseline="0" dirty="0" smtClean="0">
                <a:ea typeface="ＭＳ Ｐゴシック" panose="020B0600070205080204" pitchFamily="34" charset="-128"/>
              </a:rPr>
              <a:t>Ma présentation sera ponctuer de l’intervention de Marina pour souffler un peu et on finira par un focus sur la question plus précise des questionnaires.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0068E-E8AF-4080-A3EC-840C673E6B7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40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La qualification des études : ici très </a:t>
            </a:r>
            <a:r>
              <a:rPr lang="fr-FR" altLang="fr-FR" sz="2000" dirty="0" err="1" smtClean="0">
                <a:ea typeface="ＭＳ Ｐゴシック" panose="020B0600070205080204" pitchFamily="34" charset="-128"/>
              </a:rPr>
              <a:t>très</a:t>
            </a:r>
            <a:r>
              <a:rPr lang="fr-FR" altLang="fr-FR" sz="2000" dirty="0" smtClean="0">
                <a:ea typeface="ＭＳ Ｐゴシック" panose="020B0600070205080204" pitchFamily="34" charset="-128"/>
              </a:rPr>
              <a:t> résumé car par exemple le guide 2021 de l’Inserm (Guide de qualification des études) fait 42 pages ! Avec des nuances parfois vraiment très subtiles...</a:t>
            </a:r>
          </a:p>
          <a:p>
            <a:pPr marL="355600" lvl="2" indent="-273050">
              <a:buClr>
                <a:srgbClr val="8DC637"/>
              </a:buClr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B3F2B9-74E9-4349-B88F-2BCCA6CD355A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err="1" smtClean="0">
                <a:ea typeface="ＭＳ Ｐゴシック" panose="020B0600070205080204" pitchFamily="34" charset="-128"/>
              </a:rPr>
              <a:t>Health</a:t>
            </a:r>
            <a:r>
              <a:rPr lang="fr-FR" altLang="fr-FR" dirty="0" smtClean="0">
                <a:ea typeface="ＭＳ Ｐゴシック" panose="020B0600070205080204" pitchFamily="34" charset="-128"/>
              </a:rPr>
              <a:t> Data Hub (avis du CESREES puis transmission de la demande d’autorisation à la CNIL)</a:t>
            </a:r>
          </a:p>
          <a:p>
            <a:r>
              <a:rPr lang="fr-FR" altLang="fr-FR" b="1" dirty="0" smtClean="0">
                <a:ea typeface="ＭＳ Ｐゴシック" panose="020B0600070205080204" pitchFamily="34" charset="-128"/>
              </a:rPr>
              <a:t>CESREES - Comité éthique et scientifique pour les recherches, les études et les évaluations dans le domaine de la santé</a:t>
            </a:r>
          </a:p>
          <a:p>
            <a:pPr marL="425450" lvl="2" indent="-342900">
              <a:buClr>
                <a:srgbClr val="8DC637"/>
              </a:buClr>
              <a:buFontTx/>
              <a:buChar char="-"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Si l’info individuelle des patients n’est pas possible</a:t>
            </a:r>
          </a:p>
          <a:p>
            <a:pPr marL="425450" lvl="2" indent="-342900">
              <a:buClr>
                <a:srgbClr val="8DC637"/>
              </a:buClr>
              <a:buFontTx/>
              <a:buChar char="-"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Si l’étude ne rentre pas dans la MR004 (données autre que celles listées dans la MR004)</a:t>
            </a:r>
          </a:p>
          <a:p>
            <a:pPr marL="82550" lvl="2" indent="0">
              <a:buClr>
                <a:srgbClr val="8DC637"/>
              </a:buClr>
              <a:buFontTx/>
              <a:buNone/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  <a:p>
            <a:pPr marL="82550" lvl="2" indent="0">
              <a:buClr>
                <a:srgbClr val="8DC637"/>
              </a:buClr>
              <a:buFontTx/>
              <a:buNone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Expression possible de l’opposition : courrier avec la note d’info et « si vous ne souhaitez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 pas, merci de...... En l’absence d’avis contraire de votre part d’ici le...., vos données seront </a:t>
            </a:r>
            <a:r>
              <a:rPr lang="fr-FR" altLang="fr-FR" sz="2000" baseline="0" dirty="0" err="1" smtClean="0">
                <a:ea typeface="ＭＳ Ｐゴシック" panose="020B0600070205080204" pitchFamily="34" charset="-128"/>
              </a:rPr>
              <a:t>urtilisées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 »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C72881-8E76-44AA-B8A0-6D77002CDA0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906B96-26FF-4FD2-9645-C10DDDBA241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70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D49E5E9-EFD2-4D9C-B4BD-33E1205A77C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72939D-1B7A-4B5D-93EF-70D0C551AE9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0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ICH GCP 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Council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Good Clinical Practice</a:t>
            </a:r>
          </a:p>
          <a:p>
            <a:pPr marL="355600" lvl="2" indent="-273050">
              <a:buClr>
                <a:srgbClr val="8DC637"/>
              </a:buClr>
            </a:pPr>
            <a:r>
              <a:rPr lang="en-US" alt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signaler : nouvelle </a:t>
            </a:r>
            <a:r>
              <a:rPr lang="en-US" alt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réglementation</a:t>
            </a:r>
            <a:r>
              <a:rPr lang="en-US" alt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européenne</a:t>
            </a:r>
            <a:r>
              <a:rPr lang="en-US" alt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alt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alt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</a:t>
            </a:r>
            <a:r>
              <a:rPr lang="en-US" alt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alt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 </a:t>
            </a:r>
            <a:r>
              <a:rPr lang="en-US" alt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alt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2025, pour les </a:t>
            </a:r>
            <a:r>
              <a:rPr lang="en-US" alt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essais</a:t>
            </a:r>
            <a:r>
              <a:rPr lang="en-US" alt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“medicaments”</a:t>
            </a:r>
            <a:endParaRPr lang="fr-FR" altLang="fr-FR" sz="2000" b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9E5E9-EFD2-4D9C-B4BD-33E1205A77C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06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ED5-F97B-4B7F-B5BE-F14EF9709D0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728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Etude Hors Loi </a:t>
            </a:r>
            <a:r>
              <a:rPr lang="fr-FR" sz="2000" dirty="0" err="1" smtClean="0">
                <a:solidFill>
                  <a:srgbClr val="000000"/>
                </a:solidFill>
                <a:latin typeface="Arial" charset="0"/>
              </a:rPr>
              <a:t>Jardé</a:t>
            </a:r>
            <a:endParaRPr lang="fr-FR" sz="2000" dirty="0" smtClean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RGPD : pas nécessaire , on verra tout à l’heure</a:t>
            </a:r>
            <a:r>
              <a:rPr lang="fr-FR" sz="2000" baseline="0" dirty="0" smtClean="0">
                <a:solidFill>
                  <a:srgbClr val="000000"/>
                </a:solidFill>
                <a:latin typeface="Arial" charset="0"/>
              </a:rPr>
              <a:t> pourquoi... </a:t>
            </a:r>
            <a:r>
              <a:rPr lang="fr-FR" sz="2000" baseline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fr-FR" sz="2000" smtClean="0">
                <a:solidFill>
                  <a:srgbClr val="000000"/>
                </a:solidFill>
                <a:latin typeface="Arial" charset="0"/>
              </a:rPr>
              <a:t>pas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de récolte de données personnelles (= anonymisation) – Définition</a:t>
            </a:r>
            <a:r>
              <a:rPr lang="fr-FR" sz="2000" baseline="0" dirty="0" smtClean="0">
                <a:solidFill>
                  <a:srgbClr val="000000"/>
                </a:solidFill>
                <a:latin typeface="Arial" charset="0"/>
              </a:rPr>
              <a:t> plus loin  dans </a:t>
            </a:r>
            <a:r>
              <a:rPr lang="fr-FR" sz="2000" baseline="0" smtClean="0">
                <a:solidFill>
                  <a:srgbClr val="000000"/>
                </a:solidFill>
                <a:latin typeface="Arial" charset="0"/>
              </a:rPr>
              <a:t>la présentation)</a:t>
            </a:r>
            <a:endParaRPr lang="fr-FR" sz="2000" dirty="0" smtClean="0">
              <a:solidFill>
                <a:srgbClr val="000000"/>
              </a:solidFill>
              <a:latin typeface="Arial" charset="0"/>
            </a:endParaRPr>
          </a:p>
          <a:p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C72881-8E76-44AA-B8A0-6D77002CDA0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09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ED5-F97B-4B7F-B5BE-F14EF9709D0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6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0B4543-C7B3-4F65-BEA6-7AF51ED9F0E3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encore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qq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années je ne sais pas vous mais perso j ai l impression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ne se posait pas franchement la question... Alors qu’est ce qui est venu changer la donne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ED5-F97B-4B7F-B5BE-F14EF9709D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58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Pour les données sensibles : 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Normalement, leur recueil est interdit, sauf dans des cas spécifiques, dont le but médical et la recherche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un niveau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 de sécurité « supplémentaire » - Procédure disponible aussi sur la sécurisation des données (à mettre à disposition sur le site web?)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DE6A64-F425-4452-A2C4-2F7F2E9EA52B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00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smtClean="0">
                <a:ea typeface="ＭＳ Ｐゴシック" panose="020B0600070205080204" pitchFamily="34" charset="-128"/>
              </a:rPr>
              <a:t>Info strictement nécessaire : année de naissance plutôt que date complète ; département de résidence plutôt qu’adresse....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smtClean="0">
                <a:ea typeface="ＭＳ Ｐゴシック" panose="020B0600070205080204" pitchFamily="34" charset="-128"/>
              </a:rPr>
              <a:t>Recueil du consentement avnt quoi que ce soit d’autre</a:t>
            </a: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94516D-FE74-4EA5-833E-D462178E7978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4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  <a:defRPr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Lead = formulaire « contact » d’un visiteur de site (terme pris des sites commerciaux)</a:t>
            </a:r>
          </a:p>
          <a:p>
            <a:pPr marL="355600" lvl="2" indent="-273050">
              <a:buClr>
                <a:srgbClr val="8DC637"/>
              </a:buClr>
              <a:defRPr/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  <a:p>
            <a:pPr marL="355600" lvl="2" indent="-273050">
              <a:buClr>
                <a:srgbClr val="8DC637"/>
              </a:buClr>
              <a:defRPr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Info strictement nécessaire : année de naissance plutôt que date complète ; département de résidence plutôt qu’adresse....</a:t>
            </a:r>
          </a:p>
          <a:p>
            <a:pPr>
              <a:defRPr/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Info à donner : </a:t>
            </a:r>
            <a:r>
              <a:rPr lang="fr-FR" dirty="0" smtClean="0"/>
              <a:t>l’identité du Responsable de Traitement,</a:t>
            </a:r>
          </a:p>
          <a:p>
            <a:pPr>
              <a:defRPr/>
            </a:pPr>
            <a:r>
              <a:rPr lang="fr-FR" dirty="0" smtClean="0"/>
              <a:t>les coordonnées du Délégué à la Protection des données,</a:t>
            </a:r>
          </a:p>
          <a:p>
            <a:pPr>
              <a:defRPr/>
            </a:pPr>
            <a:r>
              <a:rPr lang="fr-FR" dirty="0" smtClean="0"/>
              <a:t>la finalité des traitements,</a:t>
            </a:r>
          </a:p>
          <a:p>
            <a:pPr>
              <a:defRPr/>
            </a:pPr>
            <a:r>
              <a:rPr lang="fr-FR" dirty="0" smtClean="0"/>
              <a:t>les personnes pouvant y accéder,</a:t>
            </a:r>
          </a:p>
          <a:p>
            <a:pPr>
              <a:defRPr/>
            </a:pPr>
            <a:r>
              <a:rPr lang="fr-FR" dirty="0" smtClean="0"/>
              <a:t>le type de données collectées,</a:t>
            </a:r>
          </a:p>
          <a:p>
            <a:pPr>
              <a:defRPr/>
            </a:pPr>
            <a:r>
              <a:rPr lang="fr-FR" dirty="0" smtClean="0"/>
              <a:t>leur durée de conservation,</a:t>
            </a:r>
          </a:p>
          <a:p>
            <a:pPr>
              <a:defRPr/>
            </a:pPr>
            <a:r>
              <a:rPr lang="fr-FR" dirty="0" smtClean="0"/>
              <a:t>l’existence du droit de demander l’accès aux données à caractère personnel, la rectification ou l’effacement</a:t>
            </a:r>
            <a:r>
              <a:rPr lang="fr-FR" sz="900" dirty="0" smtClean="0"/>
              <a:t> </a:t>
            </a:r>
            <a:r>
              <a:rPr lang="fr-FR" dirty="0" smtClean="0"/>
              <a:t> de celles-ci,</a:t>
            </a:r>
          </a:p>
          <a:p>
            <a:pPr>
              <a:defRPr/>
            </a:pPr>
            <a:r>
              <a:rPr lang="fr-FR" dirty="0" smtClean="0"/>
              <a:t>la procédure pour exercer son droit d’accès, de rectification et d’effacement.</a:t>
            </a:r>
          </a:p>
          <a:p>
            <a:pPr>
              <a:defRPr/>
            </a:pPr>
            <a:r>
              <a:rPr lang="fr-FR" sz="1050" dirty="0" smtClean="0"/>
              <a:t> 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F46052-2048-433E-99B5-D543593C7F19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4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EE4F14-2F68-4B43-B6EA-AC23B00236EC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1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ED5-F97B-4B7F-B5BE-F14EF9709D0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04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F9EB09-A9FB-427B-9021-4D5A8ADA56F5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78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L’idée c’est vraiment d’aider et non pas de faire obstacle.... On peut toujours trouver une solution pour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 transformer l’essai 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Il ne s’agit pas d’être psychorigide : il y a la théorie et... La pratique!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9EB09-A9FB-427B-9021-4D5A8ADA56F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44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1C998E-4BC5-490A-9F64-D2C45EEF279D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1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Une loi nationale et un règlement européen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Un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 avant et un après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19638B-DF89-4EFF-8066-0E29C546801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2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endParaRPr lang="fr-FR" altLang="fr-FR" sz="2000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439B04-8912-4125-B0E4-756D6948155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6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Un résumé de ce que l’on peut trouver dans différents documents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Comme déjà : vous pouvez me dire sur ces « gros chapitres » qui est responsable de chaque entre le promoteur et l’investigateur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OK</a:t>
            </a:r>
            <a:r>
              <a:rPr lang="fr-FR" altLang="fr-FR" sz="2000" baseline="0" dirty="0" smtClean="0">
                <a:ea typeface="ＭＳ Ｐゴシック" panose="020B0600070205080204" pitchFamily="34" charset="-128"/>
              </a:rPr>
              <a:t> : est-ce que vous voulez qu’on détaille un peu ligne par ligne, ou on passe rapidement et je vais directement à la conclusion?</a:t>
            </a: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10EFE2-4D03-4AD3-AC01-F0C1637F43B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1</a:t>
            </a:r>
            <a:r>
              <a:rPr lang="fr-FR" altLang="fr-FR" sz="2000" baseline="30000" dirty="0" smtClean="0">
                <a:ea typeface="ＭＳ Ｐゴシック" panose="020B0600070205080204" pitchFamily="34" charset="-128"/>
              </a:rPr>
              <a:t>er</a:t>
            </a:r>
            <a:r>
              <a:rPr lang="fr-FR" altLang="fr-FR" sz="2000" dirty="0" smtClean="0">
                <a:ea typeface="ＭＳ Ｐゴシック" panose="020B0600070205080204" pitchFamily="34" charset="-128"/>
              </a:rPr>
              <a:t> clic : LA THEORIE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2</a:t>
            </a:r>
            <a:r>
              <a:rPr lang="fr-FR" altLang="fr-FR" sz="2000" baseline="30000" dirty="0" smtClean="0">
                <a:ea typeface="ＭＳ Ｐゴシック" panose="020B0600070205080204" pitchFamily="34" charset="-128"/>
              </a:rPr>
              <a:t>e</a:t>
            </a:r>
            <a:r>
              <a:rPr lang="fr-FR" altLang="fr-FR" sz="2000" dirty="0" smtClean="0">
                <a:ea typeface="ＭＳ Ｐゴシック" panose="020B0600070205080204" pitchFamily="34" charset="-128"/>
              </a:rPr>
              <a:t> clic : LA PRATIQUE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CCFA78-0AAD-410D-BAB1-89A9E8EC4365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AED5-F97B-4B7F-B5BE-F14EF9709D0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7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Questionnaires / entretiens pouvant modifier la prise en charge : suicide</a:t>
            </a: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73F7E2-9291-4DE7-B660-C2C9FCB677E1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0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Les nouveautés : 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- Assurance pour les RIPH2</a:t>
            </a:r>
          </a:p>
          <a:p>
            <a:pPr marL="355600" lvl="2" indent="-273050">
              <a:buClr>
                <a:srgbClr val="8DC637"/>
              </a:buClr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- Information individuelle et par étude pour les RIPH3</a:t>
            </a: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- Les MR00 qui par contre viennent là pour faciliter les choses, de même que la mise en place des Registres des traitements </a:t>
            </a: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r>
              <a:rPr lang="fr-FR" altLang="fr-FR" sz="2000" dirty="0" smtClean="0">
                <a:ea typeface="ＭＳ Ｐゴシック" panose="020B0600070205080204" pitchFamily="34" charset="-128"/>
              </a:rPr>
              <a:t>- Si non-conforme au MR00 : demande d’autorisation à la CNIL</a:t>
            </a:r>
          </a:p>
          <a:p>
            <a:pPr marL="355600" lvl="2" indent="-273050">
              <a:buClr>
                <a:srgbClr val="8DC637"/>
              </a:buClr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942710-ED37-4513-9DE9-5C7EEBE190D7}" type="slidenum"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38400"/>
            <a:ext cx="4648200" cy="917575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124200"/>
            <a:ext cx="4648200" cy="8382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55DA-F935-4943-A0C8-5168F81C62D6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1BC7-F2DE-491B-A70B-A05A16A5D17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1535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F440-E5B1-412B-8F8B-359A8BCE2E0A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F0DB-9150-42C0-A428-AD05D74103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2329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D70A-C98A-4572-8189-44F482349232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14E4-FF95-4691-AB91-5F0DA91C174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039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C9B4-E639-4AA1-B5CB-68455965965F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8EA8-3342-4BEA-A96C-1FC32CC8FD7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5461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219C-0FB1-4AA2-86F6-9188403F1328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1DD2-30C2-4873-9827-64C3B5790CE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4462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8212-3EC9-4104-B541-FFB6EA915C02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9D54-61F3-4E9F-8140-A85DD264163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8234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B9F-33AA-4FD6-975E-DAE96185CAB7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A210-F54B-48A6-AFD5-95DA0F05B86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0094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6266-52B6-4292-91FE-BD0BC00FBE35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C946-8A34-4C59-A4D4-877224322EE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566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5F9E-E1E4-4028-9CD4-9F9841A0D9B6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8292-1B5F-488D-83B2-9BC1D295BC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445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E468-1864-4830-BE3E-0C959BF373B1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1F08-FFBA-42F4-B3EE-1E7BD00D357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52988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C83F-079D-4F54-839C-BC6615A35166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C583-88E6-4CC1-B17A-8C34E6B898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1746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7772400" cy="43447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988839"/>
            <a:ext cx="7481590" cy="4116685"/>
          </a:xfrm>
          <a:prstGeom prst="rect">
            <a:avLst/>
          </a:prstGeom>
        </p:spPr>
        <p:txBody>
          <a:bodyPr/>
          <a:lstStyle>
            <a:lvl1pPr>
              <a:buClr>
                <a:srgbClr val="009999"/>
              </a:buClr>
              <a:buFont typeface="Arial" pitchFamily="34" charset="0"/>
              <a:buChar char="•"/>
              <a:defRPr/>
            </a:lvl1pPr>
            <a:lvl3pPr>
              <a:buNone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3F0B-0A71-4210-B03E-C8C985FDA1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880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988839"/>
            <a:ext cx="7481590" cy="4116685"/>
          </a:xfrm>
          <a:prstGeom prst="rect">
            <a:avLst/>
          </a:prstGeom>
        </p:spPr>
        <p:txBody>
          <a:bodyPr/>
          <a:lstStyle>
            <a:lvl1pPr>
              <a:buClr>
                <a:srgbClr val="009999"/>
              </a:buClr>
              <a:buFont typeface="Arial" pitchFamily="34" charset="0"/>
              <a:buChar char="•"/>
              <a:defRPr/>
            </a:lvl1pPr>
            <a:lvl3pPr>
              <a:buNone/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7772400" cy="43447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Fondation ILDYS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04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10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1EE71C-F8FA-45E7-9BFB-7296602E4D5E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9C0ABC-9370-41F2-96E7-1B3C1F5A5FB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054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etitia.gueganton@ildy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sondagesv3.unistra.fr/index.php/262984?lang=fr" TargetMode="External"/><Relationship Id="rId5" Type="http://schemas.openxmlformats.org/officeDocument/2006/relationships/hyperlink" Target="https://www.infectiologie.com/UserFiles/File/renarci/reglementaire-recherche-sur-donnees.pdf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chgcp.net/storage/pdf/ICH-GCP-E6-Add-(R2).fr.pdf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docsity.com/fr/les-bonnes-pratiques-cliniques-avis-aux-promoteurs-et-aux-investigateurs/5059301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www.cnil.fr/fr/reglement-europeen-protection-donnees" TargetMode="External"/><Relationship Id="rId5" Type="http://schemas.openxmlformats.org/officeDocument/2006/relationships/hyperlink" Target="https://www.legifrance.gouv.fr/loda/id/JORFTEXT000025441587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www.inserm.fr/wp-content/uploads/inserm-guidequalificationrecherchesceei-sept-202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il.fr/fr/exemples-de-formulaire-de-collecte-de-donnees-caractere-personn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jpe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8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38150" y="2349500"/>
            <a:ext cx="8229600" cy="2071688"/>
          </a:xfrm>
        </p:spPr>
        <p:txBody>
          <a:bodyPr/>
          <a:lstStyle/>
          <a:p>
            <a:pPr defTabSz="912813" eaLnBrk="1" hangingPunct="1"/>
            <a:r>
              <a:rPr lang="en-US" altLang="fr-FR" b="1" i="1" dirty="0" err="1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Recherche</a:t>
            </a:r>
            <a:r>
              <a:rPr lang="en-US" altLang="fr-FR" b="1" i="1" dirty="0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 Clinique :  </a:t>
            </a:r>
            <a:br>
              <a:rPr lang="en-US" altLang="fr-FR" b="1" i="1" dirty="0" smtClean="0">
                <a:solidFill>
                  <a:srgbClr val="5DC8F4"/>
                </a:solidFill>
                <a:ea typeface="ＭＳ Ｐゴシック" panose="020B0600070205080204" pitchFamily="34" charset="-128"/>
              </a:rPr>
            </a:br>
            <a:r>
              <a:rPr lang="en-US" altLang="fr-FR" b="1" i="1" dirty="0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Aide aux </a:t>
            </a:r>
            <a:r>
              <a:rPr lang="en-US" altLang="fr-FR" b="1" i="1" dirty="0" err="1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réponses</a:t>
            </a:r>
            <a:r>
              <a:rPr lang="en-US" altLang="fr-FR" b="1" i="1" dirty="0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 à donner aux “</a:t>
            </a:r>
            <a:r>
              <a:rPr lang="en-US" altLang="fr-FR" b="1" i="1" dirty="0" err="1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étudiants</a:t>
            </a:r>
            <a:r>
              <a:rPr lang="en-US" altLang="fr-FR" b="1" i="1" dirty="0" smtClean="0">
                <a:solidFill>
                  <a:srgbClr val="5DC8F4"/>
                </a:solidFill>
                <a:ea typeface="ＭＳ Ｐゴシック" panose="020B0600070205080204" pitchFamily="34" charset="-128"/>
              </a:rPr>
              <a:t>”</a:t>
            </a:r>
          </a:p>
        </p:txBody>
      </p:sp>
      <p:sp>
        <p:nvSpPr>
          <p:cNvPr id="1331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0D4F4C-1256-4F9D-B7B2-161AE0F1E189}" type="slidenum">
              <a:rPr kumimoji="0" lang="en-US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5" name="ZoneTexte 3"/>
          <p:cNvSpPr txBox="1">
            <a:spLocks noChangeArrowheads="1"/>
          </p:cNvSpPr>
          <p:nvPr/>
        </p:nvSpPr>
        <p:spPr bwMode="auto">
          <a:xfrm>
            <a:off x="-396875" y="6488113"/>
            <a:ext cx="7429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L. Guéganton (</a:t>
            </a:r>
            <a:r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laetitia.gueganton@ildys.org</a:t>
            </a:r>
            <a:r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 29 mars 2022 – Réunion médicale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331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64063"/>
            <a:ext cx="26289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Les études « hors loi Jardé » (1)</a:t>
            </a: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12F08-B505-46F7-A9FA-A6295567BB8C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0336" y="958850"/>
            <a:ext cx="8786813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>
                <a:latin typeface="Arial" charset="0"/>
              </a:rPr>
              <a:t>Réutilisation secondaire de données 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Si &amp; </a:t>
            </a:r>
            <a:r>
              <a:rPr lang="fr-FR" sz="2000" dirty="0" err="1">
                <a:latin typeface="Arial" charset="0"/>
              </a:rPr>
              <a:t>slmt</a:t>
            </a:r>
            <a:r>
              <a:rPr lang="fr-FR" sz="2000" dirty="0">
                <a:latin typeface="Arial" charset="0"/>
              </a:rPr>
              <a:t> si aucune donnée n’est générée spécifiquement pour l’étude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Collecte dans un autre </a:t>
            </a:r>
            <a:r>
              <a:rPr lang="fr-FR" sz="2000" dirty="0" smtClean="0">
                <a:latin typeface="Arial" charset="0"/>
              </a:rPr>
              <a:t>cadre (soins) 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Arial" charset="0"/>
              </a:rPr>
              <a:t>Antérieurement mais aussi au </a:t>
            </a:r>
            <a:r>
              <a:rPr lang="fr-FR" sz="2000" dirty="0">
                <a:latin typeface="Arial" charset="0"/>
              </a:rPr>
              <a:t>fil de l’eau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Cas typique des études sur dossiers médicaux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>
                <a:latin typeface="Arial" charset="0"/>
              </a:rPr>
              <a:t>Evaluation de pratiques professionnelles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Si &amp; </a:t>
            </a:r>
            <a:r>
              <a:rPr lang="fr-FR" sz="2000" dirty="0" err="1">
                <a:latin typeface="Arial" charset="0"/>
              </a:rPr>
              <a:t>slmt</a:t>
            </a:r>
            <a:r>
              <a:rPr lang="fr-FR" sz="2000" dirty="0">
                <a:latin typeface="Arial" charset="0"/>
              </a:rPr>
              <a:t> si le patient n’est pas </a:t>
            </a:r>
            <a:r>
              <a:rPr lang="fr-FR" sz="2000" dirty="0" smtClean="0">
                <a:latin typeface="Arial" charset="0"/>
              </a:rPr>
              <a:t>« impliqué »</a:t>
            </a: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>
                <a:latin typeface="Arial" charset="0"/>
              </a:rPr>
              <a:t>Etudes en sc. </a:t>
            </a:r>
            <a:r>
              <a:rPr lang="fr-FR" sz="2000" b="1" dirty="0" smtClean="0">
                <a:latin typeface="Arial" charset="0"/>
              </a:rPr>
              <a:t>humaines </a:t>
            </a:r>
            <a:r>
              <a:rPr lang="fr-FR" sz="2000" b="1" dirty="0">
                <a:latin typeface="Arial" charset="0"/>
              </a:rPr>
              <a:t>et sociales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Si elles ne modifient pas la prise en charge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Décret  2017-884 du 9 mai 2017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6000" dirty="0">
              <a:latin typeface="Arial" charset="0"/>
            </a:endParaRPr>
          </a:p>
          <a:p>
            <a:pPr marL="2525712" lvl="7" indent="-342900">
              <a:buClr>
                <a:srgbClr val="017BA1"/>
              </a:buClr>
              <a:buFont typeface="Wingdings" panose="05000000000000000000" pitchFamily="2" charset="2"/>
              <a:buChar char="v"/>
              <a:defRPr/>
            </a:pPr>
            <a:r>
              <a:rPr lang="fr-FR" sz="2000" dirty="0" smtClean="0">
                <a:latin typeface="Arial" charset="0"/>
              </a:rPr>
              <a:t>Pas </a:t>
            </a:r>
            <a:r>
              <a:rPr lang="fr-FR" sz="2000" dirty="0">
                <a:latin typeface="Arial" charset="0"/>
              </a:rPr>
              <a:t>de promoteur au sens strict mais un responsable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Les études « Hors loi Jardé » (2)</a:t>
            </a: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6BFCEC-C096-41FC-9D73-593CF77858B8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313" y="1557338"/>
            <a:ext cx="8786812" cy="5300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latin typeface="Arial" charset="0"/>
            </a:endParaRPr>
          </a:p>
          <a:p>
            <a:pPr marL="996950" lvl="4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48557"/>
              </p:ext>
            </p:extLst>
          </p:nvPr>
        </p:nvGraphicFramePr>
        <p:xfrm>
          <a:off x="647700" y="1164635"/>
          <a:ext cx="7920038" cy="461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688">
                  <a:extLst>
                    <a:ext uri="{9D8B030D-6E8A-4147-A177-3AD203B41FA5}">
                      <a16:colId xmlns:a16="http://schemas.microsoft.com/office/drawing/2014/main" val="3274175881"/>
                    </a:ext>
                  </a:extLst>
                </a:gridCol>
                <a:gridCol w="5839350">
                  <a:extLst>
                    <a:ext uri="{9D8B030D-6E8A-4147-A177-3AD203B41FA5}">
                      <a16:colId xmlns:a16="http://schemas.microsoft.com/office/drawing/2014/main" val="1830745621"/>
                    </a:ext>
                  </a:extLst>
                </a:gridCol>
              </a:tblGrid>
              <a:tr h="7498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CPP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Avis d’un CE (CIER ; CER) pour publication </a:t>
                      </a: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39424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ANSM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NA</a:t>
                      </a:r>
                      <a:endParaRPr lang="fr-FR" sz="1600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044541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Assurance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NA</a:t>
                      </a:r>
                      <a:endParaRPr lang="fr-FR" sz="1600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607549"/>
                  </a:ext>
                </a:extLst>
              </a:tr>
              <a:tr h="1041049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Information patient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« interne » : Information générale (affichage ; dossier d’admission ; livret d’accueil)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« multicentriques » (plusieurs sites et/ou services) : individuelle, par étude, écrite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913031"/>
                  </a:ext>
                </a:extLst>
              </a:tr>
              <a:tr h="347372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Accord patient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Tacite (expression possible de l’opposition)</a:t>
                      </a:r>
                      <a:endParaRPr lang="fr-FR" sz="1600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45475"/>
                  </a:ext>
                </a:extLst>
              </a:tr>
              <a:tr h="175491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RGPD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Registre interne des traitements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6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 smtClean="0"/>
                        <a:t>Si étude multicentriques :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smtClean="0"/>
                        <a:t>MR004 : Recherches n’impliquant pas la personne humaine, études et évaluations dans le domaine de la santé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dirty="0" smtClean="0"/>
                        <a:t>Répertoire public INDS (Institut National des Données de Santé)</a:t>
                      </a: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7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Le Registre des traitements</a:t>
            </a:r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6676ED-374E-426F-9AAB-7A3813EEE64F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256" y="906428"/>
            <a:ext cx="9180513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Entrée en vigueur du « RGPD » (Règlement Général sur la Protection des </a:t>
            </a:r>
            <a:r>
              <a:rPr lang="fr-FR" sz="2000" dirty="0" smtClean="0">
                <a:latin typeface="Arial" charset="0"/>
              </a:rPr>
              <a:t>Données) </a:t>
            </a:r>
            <a:r>
              <a:rPr lang="fr-FR" sz="2000" dirty="0">
                <a:latin typeface="Arial" charset="0"/>
              </a:rPr>
              <a:t>en mai 2018</a:t>
            </a: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Succède à la loi « Informatique et libertés »</a:t>
            </a: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Arial" charset="0"/>
              </a:rPr>
              <a:t>Implique la désignation d’un « DPO » (Délégué à la protection des données) et la mise en œuvre d’un « Registre interne des traitements »</a:t>
            </a: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Arial" charset="0"/>
            </a:endParaRP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" charset="0"/>
              </a:rPr>
              <a:t>C’est le responsable juridique de l’étude qui doit la déclarer </a:t>
            </a:r>
            <a:r>
              <a:rPr lang="fr-FR" sz="2000" dirty="0">
                <a:latin typeface="Arial" charset="0"/>
              </a:rPr>
              <a:t>dans le Registre des traitements de son organisme/établissement d’appartenance </a:t>
            </a:r>
            <a:r>
              <a:rPr lang="fr-FR" sz="2000" dirty="0">
                <a:latin typeface="Arial" charset="0"/>
                <a:sym typeface="Wingdings" panose="05000000000000000000" pitchFamily="2" charset="2"/>
              </a:rPr>
              <a:t></a:t>
            </a:r>
            <a:r>
              <a:rPr lang="fr-FR" sz="2000" dirty="0">
                <a:latin typeface="Arial" charset="0"/>
              </a:rPr>
              <a:t>le promoteur</a:t>
            </a: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Arial" charset="0"/>
            </a:endParaRP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Arial" charset="0"/>
              </a:rPr>
              <a:t>L’investigateur doit s’assurer :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que les mentions en lien avec le RGPD figurent bien dans les documents d’information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que les coordonnées (mail a minima) du DPO </a:t>
            </a:r>
            <a:r>
              <a:rPr lang="fr-FR" sz="2000" dirty="0" smtClean="0">
                <a:latin typeface="Arial" charset="0"/>
              </a:rPr>
              <a:t>y sont </a:t>
            </a:r>
            <a:r>
              <a:rPr lang="fr-FR" sz="2000" dirty="0">
                <a:latin typeface="Arial" charset="0"/>
              </a:rPr>
              <a:t>mentionnées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5429610"/>
            <a:ext cx="15049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Deux outils très utiles</a:t>
            </a:r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380A5F-73BC-4C72-A819-B47CCE2EDEC2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12491" y="1196975"/>
            <a:ext cx="7635250" cy="5286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solidFill>
                  <a:srgbClr val="017BA1"/>
                </a:solidFill>
                <a:latin typeface="Arial" charset="0"/>
              </a:rPr>
              <a:t>LES DEMARCHES «</a:t>
            </a:r>
            <a:r>
              <a:rPr lang="fr-FR" sz="2000" b="1" dirty="0">
                <a:solidFill>
                  <a:srgbClr val="017BA1"/>
                </a:solidFill>
                <a:latin typeface="Arial" charset="0"/>
              </a:rPr>
              <a:t> RGPD » </a:t>
            </a:r>
            <a:r>
              <a:rPr lang="fr-FR" sz="2000" dirty="0">
                <a:solidFill>
                  <a:srgbClr val="017BA1"/>
                </a:solidFill>
                <a:latin typeface="Arial" charset="0"/>
              </a:rPr>
              <a:t>: 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r>
              <a:rPr lang="fr-FR" sz="2000" dirty="0">
                <a:latin typeface="Arial" charset="0"/>
              </a:rPr>
              <a:t>Algorithme du RENARCI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r>
              <a:rPr lang="fr-FR" sz="2000" dirty="0">
                <a:latin typeface="Arial" charset="0"/>
                <a:hlinkClick r:id="rId5"/>
              </a:rPr>
              <a:t>https://www.infectiologie.com/UserFiles/File/renarci/reglementaire-recherche-sur-donnees.pdf</a:t>
            </a: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 smtClean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solidFill>
                  <a:srgbClr val="017BA1"/>
                </a:solidFill>
                <a:latin typeface="Arial" charset="0"/>
              </a:rPr>
              <a:t>LES FORMALITÉS RÉGLEMENTAIRES DES RECHERCHES EN SANTÉ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r>
              <a:rPr lang="fr-FR" sz="2000" dirty="0">
                <a:latin typeface="Arial" charset="0"/>
              </a:rPr>
              <a:t>Algorithme de l’Université de Strasbourg (</a:t>
            </a:r>
            <a:r>
              <a:rPr lang="fr-FR" sz="2000" dirty="0" err="1">
                <a:latin typeface="Arial" charset="0"/>
              </a:rPr>
              <a:t>màj</a:t>
            </a:r>
            <a:r>
              <a:rPr lang="fr-FR" sz="2000" dirty="0">
                <a:latin typeface="Arial" charset="0"/>
              </a:rPr>
              <a:t> régulière – 2021)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r>
              <a:rPr lang="fr-FR" sz="2000" dirty="0">
                <a:latin typeface="Arial" charset="0"/>
                <a:hlinkClick r:id="rId6"/>
              </a:rPr>
              <a:t>https://sondagesv3.unistra.fr/index.php/262984?lang=fr</a:t>
            </a:r>
            <a:r>
              <a:rPr lang="fr-FR" sz="2000" dirty="0">
                <a:latin typeface="Arial" charset="0"/>
              </a:rPr>
              <a:t> 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ctrTitle"/>
          </p:nvPr>
        </p:nvSpPr>
        <p:spPr>
          <a:xfrm>
            <a:off x="1365195" y="0"/>
            <a:ext cx="7815318" cy="6381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Mémo</a:t>
            </a:r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7F894D-E13F-41BC-8067-1B7C99B5237C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14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7892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60" y="638175"/>
            <a:ext cx="7970953" cy="61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1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REFERENCES</a:t>
            </a:r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380A5F-73BC-4C72-A819-B47CCE2EDEC2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fr-FR" sz="12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12491" y="833015"/>
            <a:ext cx="7635250" cy="56503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5475" lvl="3" indent="-271463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Loi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Jardé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latin typeface="Arial" charset="0"/>
              </a:rPr>
              <a:t>Loi n° 2012-300 du 5 mars 2012 relative aux recherches impliquant la personne humaine 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 smtClean="0">
                <a:latin typeface="Arial" charset="0"/>
              </a:rPr>
              <a:t>Décret </a:t>
            </a:r>
            <a:r>
              <a:rPr lang="fr-FR" sz="2000" dirty="0">
                <a:latin typeface="Arial" charset="0"/>
              </a:rPr>
              <a:t>n° 2016-1537 du 16 novembre </a:t>
            </a:r>
            <a:r>
              <a:rPr lang="fr-FR" sz="2000" dirty="0" smtClean="0">
                <a:latin typeface="Arial" charset="0"/>
              </a:rPr>
              <a:t>2016 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  <a:hlinkClick r:id="rId5"/>
              </a:rPr>
              <a:t>https://www.legifrance.gouv.fr/loda/id/JORFTEXT000025441587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  <a:hlinkClick r:id="rId5"/>
              </a:rPr>
              <a:t>/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</a:rPr>
              <a:t> </a:t>
            </a:r>
            <a:endParaRPr lang="fr-FR" sz="1600" dirty="0">
              <a:solidFill>
                <a:srgbClr val="017BA1"/>
              </a:solidFill>
              <a:latin typeface="Arial" charset="0"/>
            </a:endParaRPr>
          </a:p>
          <a:p>
            <a:pPr marL="354012" marR="0" lvl="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5475" marR="0" lvl="3" indent="-2714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000" b="1" dirty="0">
                <a:solidFill>
                  <a:srgbClr val="017BA1"/>
                </a:solidFill>
                <a:latin typeface="Arial" charset="0"/>
              </a:rPr>
              <a:t>RGPD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latin typeface="Arial" charset="0"/>
              </a:rPr>
              <a:t>Règlement 2016/679 du 27 avril 2016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  <a:hlinkClick r:id="rId6"/>
              </a:rPr>
              <a:t>https://www.cnil.fr/fr/reglement-europeen-protection-donnees</a:t>
            </a:r>
            <a:r>
              <a:rPr lang="fr-FR" sz="1600" dirty="0">
                <a:solidFill>
                  <a:srgbClr val="017BA1"/>
                </a:solidFill>
                <a:latin typeface="Arial" charset="0"/>
              </a:rPr>
              <a:t> </a:t>
            </a:r>
          </a:p>
          <a:p>
            <a:pPr marL="354012" marR="0" lvl="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tabLst/>
              <a:defRPr/>
            </a:pPr>
            <a:endParaRPr lang="fr-FR" sz="2000" b="1" dirty="0" smtClean="0">
              <a:solidFill>
                <a:srgbClr val="017BA1"/>
              </a:solidFill>
              <a:latin typeface="Arial" charset="0"/>
            </a:endParaRPr>
          </a:p>
          <a:p>
            <a:pPr marL="625475" marR="0" lvl="3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BPC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latin typeface="Arial" charset="0"/>
              </a:rPr>
              <a:t>Version courte </a:t>
            </a:r>
            <a:r>
              <a:rPr lang="fr-FR" sz="2000" dirty="0" smtClean="0">
                <a:latin typeface="Arial" charset="0"/>
              </a:rPr>
              <a:t>(Texte ministériel non paru au JO) : 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  <a:hlinkClick r:id="rId7"/>
              </a:rPr>
              <a:t>https</a:t>
            </a:r>
            <a:r>
              <a:rPr lang="fr-FR" sz="1600" dirty="0">
                <a:solidFill>
                  <a:srgbClr val="017BA1"/>
                </a:solidFill>
                <a:latin typeface="Arial" charset="0"/>
                <a:hlinkClick r:id="rId7"/>
              </a:rPr>
              <a:t>://www.docsity.com/fr/les-bonnes-pratiques-cliniques-avis-aux-promoteurs-et-aux-investigateurs/5059301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  <a:hlinkClick r:id="rId7"/>
              </a:rPr>
              <a:t>/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</a:rPr>
              <a:t> </a:t>
            </a:r>
          </a:p>
          <a:p>
            <a:pPr marL="1154112" lvl="4" indent="-342900"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Version longue (ICH</a:t>
            </a:r>
            <a:r>
              <a:rPr lang="fr-FR" sz="2000" dirty="0">
                <a:latin typeface="Arial" charset="0"/>
              </a:rPr>
              <a:t> GCP) : </a:t>
            </a:r>
            <a:r>
              <a:rPr lang="fr-FR" sz="1600" dirty="0">
                <a:solidFill>
                  <a:srgbClr val="017BA1"/>
                </a:solidFill>
                <a:latin typeface="Arial" charset="0"/>
                <a:hlinkClick r:id="rId8"/>
              </a:rPr>
              <a:t>https://ichgcp.net/storage/pdf/ICH-GCP-E6-Add-(R2).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  <a:hlinkClick r:id="rId8"/>
              </a:rPr>
              <a:t>fr.pdf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</a:rPr>
              <a:t> 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Arial" charset="0"/>
            </a:endParaRPr>
          </a:p>
          <a:p>
            <a:pPr marL="354012" marR="0" lvl="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5475" lvl="3" indent="-271463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>
                <a:solidFill>
                  <a:srgbClr val="017BA1"/>
                </a:solidFill>
                <a:latin typeface="Arial" charset="0"/>
              </a:rPr>
              <a:t>Guide de qualification des recherches en santé</a:t>
            </a:r>
            <a:r>
              <a:rPr lang="fr-FR" sz="2000" dirty="0" smtClean="0">
                <a:solidFill>
                  <a:srgbClr val="017BA1"/>
                </a:solidFill>
                <a:latin typeface="Arial" charset="0"/>
              </a:rPr>
              <a:t>, avec des cas pratiques – Edition argumentée</a:t>
            </a:r>
            <a:r>
              <a:rPr lang="fr-FR" sz="2000" dirty="0">
                <a:solidFill>
                  <a:srgbClr val="017BA1"/>
                </a:solidFill>
                <a:latin typeface="Arial" charset="0"/>
              </a:rPr>
              <a:t>, Inserm 2021 : </a:t>
            </a:r>
            <a:r>
              <a:rPr lang="fr-FR" sz="1600" dirty="0">
                <a:solidFill>
                  <a:srgbClr val="017BA1"/>
                </a:solidFill>
                <a:latin typeface="Arial" charset="0"/>
                <a:hlinkClick r:id="rId9"/>
              </a:rPr>
              <a:t>https://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  <a:hlinkClick r:id="rId9"/>
              </a:rPr>
              <a:t>www.inserm.fr/wp-content/uploads/inserm-guidequalificationrecherchesceei-sept-2021.pdf</a:t>
            </a:r>
            <a:r>
              <a:rPr lang="fr-FR" sz="1600" dirty="0" smtClean="0">
                <a:solidFill>
                  <a:srgbClr val="017BA1"/>
                </a:solidFill>
                <a:latin typeface="Arial" charset="0"/>
              </a:rPr>
              <a:t> 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625475" marR="0" lvl="3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 2"/>
              <a:buChar char="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826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25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 2"/>
              <a:buChar char="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4103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2244" y="3429000"/>
            <a:ext cx="754715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i="1" dirty="0" smtClean="0">
                <a:solidFill>
                  <a:srgbClr val="8DC637"/>
                </a:solidFill>
              </a:rPr>
              <a:t/>
            </a:r>
            <a:br>
              <a:rPr lang="fr-FR" sz="4400" i="1" dirty="0" smtClean="0">
                <a:solidFill>
                  <a:srgbClr val="8DC637"/>
                </a:solidFill>
              </a:rPr>
            </a:br>
            <a:r>
              <a:rPr lang="fr-FR" sz="4400" i="1" dirty="0" smtClean="0">
                <a:solidFill>
                  <a:schemeClr val="bg1"/>
                </a:solidFill>
              </a:rPr>
              <a:t>Mise en pratique</a:t>
            </a:r>
            <a:br>
              <a:rPr lang="fr-FR" sz="4400" i="1" dirty="0" smtClean="0">
                <a:solidFill>
                  <a:schemeClr val="bg1"/>
                </a:solidFill>
              </a:rPr>
            </a:br>
            <a:r>
              <a:rPr lang="fr-FR" sz="4400" i="1" dirty="0" smtClean="0">
                <a:solidFill>
                  <a:srgbClr val="8DC637"/>
                </a:solidFill>
              </a:rPr>
              <a:t/>
            </a:r>
            <a:br>
              <a:rPr lang="fr-FR" sz="4400" i="1" dirty="0" smtClean="0">
                <a:solidFill>
                  <a:srgbClr val="8DC637"/>
                </a:solidFill>
              </a:rPr>
            </a:br>
            <a:r>
              <a:rPr lang="fr-FR" sz="4400" i="1" dirty="0" err="1" smtClean="0">
                <a:solidFill>
                  <a:schemeClr val="bg1"/>
                </a:solidFill>
              </a:rPr>
              <a:t>MucoBalad</a:t>
            </a: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6CB501-C950-41D3-875D-9C3DDB8F147F}" type="slidenum">
              <a:rPr lang="en-US" altLang="fr-FR" smtClean="0"/>
              <a:pPr/>
              <a:t>16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384224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ctrTitle"/>
          </p:nvPr>
        </p:nvSpPr>
        <p:spPr>
          <a:xfrm>
            <a:off x="0" y="-15376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La démarche de vérification</a:t>
            </a:r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6BFCEC-C096-41FC-9D73-593CF77858B8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17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313" y="1557338"/>
            <a:ext cx="8786812" cy="5300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latin typeface="Arial" charset="0"/>
            </a:endParaRPr>
          </a:p>
          <a:p>
            <a:pPr marL="996950" lvl="4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19138"/>
              </p:ext>
            </p:extLst>
          </p:nvPr>
        </p:nvGraphicFramePr>
        <p:xfrm>
          <a:off x="142875" y="787037"/>
          <a:ext cx="8929687" cy="590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845">
                  <a:extLst>
                    <a:ext uri="{9D8B030D-6E8A-4147-A177-3AD203B41FA5}">
                      <a16:colId xmlns:a16="http://schemas.microsoft.com/office/drawing/2014/main" val="3274175881"/>
                    </a:ext>
                  </a:extLst>
                </a:gridCol>
                <a:gridCol w="6943842">
                  <a:extLst>
                    <a:ext uri="{9D8B030D-6E8A-4147-A177-3AD203B41FA5}">
                      <a16:colId xmlns:a16="http://schemas.microsoft.com/office/drawing/2014/main" val="1830745621"/>
                    </a:ext>
                  </a:extLst>
                </a:gridCol>
              </a:tblGrid>
              <a:tr h="10209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préambule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3" indent="-457200" eaLnBrk="1" fontAlgn="auto" hangingPunct="1">
                        <a:spcAft>
                          <a:spcPts val="0"/>
                        </a:spcAft>
                        <a:buClr>
                          <a:srgbClr val="017BA1"/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fr-FR" sz="1600" b="0" dirty="0" smtClean="0">
                          <a:solidFill>
                            <a:srgbClr val="017BA1"/>
                          </a:solidFill>
                          <a:latin typeface="Arial" charset="0"/>
                        </a:rPr>
                        <a:t>Présentation du projet à l’équipe qui a donné son accord de participation</a:t>
                      </a:r>
                    </a:p>
                    <a:p>
                      <a:pPr marL="457200" lvl="3" indent="-457200" eaLnBrk="1" fontAlgn="auto" hangingPunct="1">
                        <a:spcAft>
                          <a:spcPts val="0"/>
                        </a:spcAft>
                        <a:buClr>
                          <a:srgbClr val="017BA1"/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fr-FR" sz="1600" b="0" dirty="0" smtClean="0">
                          <a:solidFill>
                            <a:srgbClr val="017BA1"/>
                          </a:solidFill>
                          <a:latin typeface="Arial" charset="0"/>
                        </a:rPr>
                        <a:t>Mise en relation avec la cellule de recherche pour « checklist »</a:t>
                      </a:r>
                    </a:p>
                    <a:p>
                      <a:pPr marL="457200" lvl="3" indent="-457200" eaLnBrk="1" fontAlgn="auto" hangingPunct="1">
                        <a:spcAft>
                          <a:spcPts val="0"/>
                        </a:spcAft>
                        <a:buClr>
                          <a:srgbClr val="017BA1"/>
                        </a:buClr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fr-FR" sz="1600" b="0" kern="1200" dirty="0" smtClean="0">
                          <a:solidFill>
                            <a:srgbClr val="017BA1"/>
                          </a:solidFill>
                          <a:latin typeface="Arial" charset="0"/>
                          <a:ea typeface="+mn-ea"/>
                          <a:cs typeface="+mn-cs"/>
                        </a:rPr>
                        <a:t>Qualification de l’étude : Hors Loi </a:t>
                      </a:r>
                      <a:r>
                        <a:rPr lang="fr-FR" sz="1600" b="0" kern="1200" dirty="0" err="1" smtClean="0">
                          <a:solidFill>
                            <a:srgbClr val="017BA1"/>
                          </a:solidFill>
                          <a:latin typeface="Arial" charset="0"/>
                          <a:ea typeface="+mn-ea"/>
                          <a:cs typeface="+mn-cs"/>
                        </a:rPr>
                        <a:t>Jardé</a:t>
                      </a:r>
                      <a:endParaRPr lang="fr-FR" sz="1800" b="0" kern="1200" dirty="0" smtClean="0">
                        <a:solidFill>
                          <a:srgbClr val="017BA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32700"/>
                  </a:ext>
                </a:extLst>
              </a:tr>
              <a:tr h="1117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CPP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Avis d’un CE pour publication </a:t>
                      </a:r>
                    </a:p>
                    <a:p>
                      <a:pPr marL="0" lvl="3" indent="0" algn="l" defTabSz="914400" rtl="0" eaLnBrk="1" fontAlgn="auto" latinLnBrk="0" hangingPunct="1">
                        <a:spcAft>
                          <a:spcPts val="0"/>
                        </a:spcAft>
                        <a:buClr>
                          <a:srgbClr val="017BA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fr-F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3" indent="0" algn="l" defTabSz="914400" rtl="0" eaLnBrk="1" fontAlgn="auto" latinLnBrk="0" hangingPunct="1">
                        <a:spcAft>
                          <a:spcPts val="0"/>
                        </a:spcAft>
                        <a:buClr>
                          <a:srgbClr val="017BA1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fr-F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39424"/>
                  </a:ext>
                </a:extLst>
              </a:tr>
              <a:tr h="35004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ANSM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NA</a:t>
                      </a:r>
                      <a:endParaRPr lang="fr-FR" sz="1800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044541"/>
                  </a:ext>
                </a:extLst>
              </a:tr>
              <a:tr h="350043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Assurance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NA</a:t>
                      </a:r>
                      <a:endParaRPr lang="fr-FR" sz="1800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607549"/>
                  </a:ext>
                </a:extLst>
              </a:tr>
              <a:tr h="948227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Information patient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« multicentriques » (plusieurs sites et/ou services) : individuelle, par étude, écrite</a:t>
                      </a:r>
                    </a:p>
                  </a:txBody>
                  <a:tcPr marL="91414" marR="9141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913031"/>
                  </a:ext>
                </a:extLst>
              </a:tr>
              <a:tr h="91623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Accord patient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Tacite (expression possible de l’opposition)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</a:t>
                      </a:r>
                    </a:p>
                  </a:txBody>
                  <a:tcPr marL="91414" marR="9141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45475"/>
                  </a:ext>
                </a:extLst>
              </a:tr>
              <a:tr h="11282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RGPD</a:t>
                      </a:r>
                      <a:endParaRPr lang="fr-FR" sz="1600" b="1" dirty="0"/>
                    </a:p>
                  </a:txBody>
                  <a:tcPr marL="91414" marR="91414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dirty="0" smtClean="0"/>
                        <a:t>Si étude multicentriques : 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Registre interne des traitements + MR004 + INDS</a:t>
                      </a:r>
                    </a:p>
                  </a:txBody>
                  <a:tcPr marL="91414" marR="9141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76833"/>
                  </a:ext>
                </a:extLst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2217453" y="2151030"/>
            <a:ext cx="6719020" cy="763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3" indent="-457200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</a:rPr>
              <a:t>Responsable : Université Côte d’Azur </a:t>
            </a:r>
          </a:p>
          <a:p>
            <a:pPr marL="457200" lvl="3" indent="-457200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</a:rPr>
              <a:t>Comité d’Ethique : CERNI (Comité d’Ethique pour les recherches non interventionnelles) Côte d’Azur</a:t>
            </a: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05658" y="4031551"/>
            <a:ext cx="5501865" cy="5184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3" indent="-457200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</a:rPr>
              <a:t>Oui, avec un courrier court, en plusieurs versions (mineurs, majeurs, parents)</a:t>
            </a: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434130" y="5024556"/>
            <a:ext cx="4880601" cy="3268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3" indent="-457200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</a:rPr>
              <a:t>Accord patient : qui peut le plus peut le moins!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739540" y="5963843"/>
            <a:ext cx="2443280" cy="47410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3" indent="-457200"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017BA1"/>
                </a:solidFill>
                <a:latin typeface="Arial" charset="0"/>
              </a:rPr>
              <a:t>Non Applicable</a:t>
            </a:r>
          </a:p>
        </p:txBody>
      </p:sp>
    </p:spTree>
    <p:extLst>
      <p:ext uri="{BB962C8B-B14F-4D97-AF65-F5344CB8AC3E}">
        <p14:creationId xmlns:p14="http://schemas.microsoft.com/office/powerpoint/2010/main" val="12739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0360" y="4497935"/>
            <a:ext cx="6099051" cy="1584325"/>
          </a:xfrm>
        </p:spPr>
        <p:txBody>
          <a:bodyPr/>
          <a:lstStyle/>
          <a:p>
            <a:pPr algn="ctr">
              <a:defRPr/>
            </a:pPr>
            <a:r>
              <a:rPr lang="fr-FR" sz="4400" i="1" dirty="0" smtClean="0">
                <a:solidFill>
                  <a:schemeClr val="bg1"/>
                </a:solidFill>
              </a:rPr>
              <a:t>LES questionnaires</a:t>
            </a: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01E9C3-9655-4898-BDE5-E33FD4F64F7D}" type="slidenum">
              <a:rPr lang="en-US" altLang="fr-FR" smtClean="0"/>
              <a:pPr/>
              <a:t>18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341779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Présentation d’une procédure (1)</a:t>
            </a:r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BE3E9-B392-43BC-A9C4-8885C68DADDB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19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5107" y="1196752"/>
            <a:ext cx="8786812" cy="52865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Dans le cadre d’une étude : démarches réglementaires propres à l’étude, indépendamment du (des) questionnaire(s)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Utilisation de questionnaires « courants » (ex : Questionnaire Qualité de Vie CFQ-R) : en théorie, il faut demander une autorisation d’utilisation 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Création de questionnaire (recherche ou pas) : consignes à appliquer pour les formulaires en ligne en vue de conformité au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RGPD (et MR004)</a:t>
            </a: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1270000" lvl="5" indent="-354013">
              <a:buClr>
                <a:srgbClr val="8DC637"/>
              </a:buClr>
              <a:buFont typeface="Wingdings" panose="05000000000000000000" pitchFamily="2" charset="2"/>
              <a:buChar char="ü"/>
              <a:defRPr/>
            </a:pPr>
            <a:endParaRPr lang="fr-FR" sz="2000" i="1" dirty="0">
              <a:solidFill>
                <a:srgbClr val="000000"/>
              </a:solidFill>
              <a:latin typeface="Arial" charset="0"/>
            </a:endParaRPr>
          </a:p>
          <a:p>
            <a:pPr marL="1270000" lvl="5" indent="-354013">
              <a:buClr>
                <a:srgbClr val="017BA1"/>
              </a:buClr>
              <a:buFont typeface="Wingdings" panose="05000000000000000000" pitchFamily="2" charset="2"/>
              <a:buChar char="ü"/>
              <a:defRPr/>
            </a:pPr>
            <a:r>
              <a:rPr lang="fr-FR" sz="2000" i="1" dirty="0">
                <a:solidFill>
                  <a:srgbClr val="000000"/>
                </a:solidFill>
                <a:latin typeface="Arial" charset="0"/>
              </a:rPr>
              <a:t>Valable aussi pour les questionnaires papier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017BA1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1270000" lvl="5" indent="-354013">
              <a:buClr>
                <a:srgbClr val="017BA1"/>
              </a:buClr>
              <a:buFont typeface="Wingdings" panose="05000000000000000000" pitchFamily="2" charset="2"/>
              <a:buChar char="ü"/>
              <a:defRPr/>
            </a:pPr>
            <a:r>
              <a:rPr lang="fr-FR" sz="2000" b="1" i="1" dirty="0">
                <a:solidFill>
                  <a:srgbClr val="000000"/>
                </a:solidFill>
                <a:latin typeface="Arial" charset="0"/>
              </a:rPr>
              <a:t>Seulement si données personnelles </a:t>
            </a:r>
            <a:r>
              <a:rPr lang="fr-FR" sz="2000" b="1" i="1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fr-FR" b="1" dirty="0"/>
              <a:t>toute information se rapportant à une personne physique identifiée ou identifiable</a:t>
            </a:r>
            <a:endParaRPr lang="fr-FR" sz="2000" b="1" i="1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4950" y="4345231"/>
            <a:ext cx="6099050" cy="916230"/>
          </a:xfrm>
        </p:spPr>
        <p:txBody>
          <a:bodyPr/>
          <a:lstStyle/>
          <a:p>
            <a:pPr algn="r">
              <a:defRPr/>
            </a:pPr>
            <a:r>
              <a:rPr lang="fr-FR" sz="4400" i="1" dirty="0" smtClean="0">
                <a:solidFill>
                  <a:schemeClr val="bg1"/>
                </a:solidFill>
              </a:rPr>
              <a:t>La problématique</a:t>
            </a: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666E85-0899-49C7-8D72-5EFA6A4C1C7B}" type="slidenum">
              <a:rPr lang="en-US" altLang="fr-FR" smtClean="0"/>
              <a:pPr/>
              <a:t>2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947708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80068" y="777460"/>
            <a:ext cx="8856890" cy="17562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2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Les données personnelles</a:t>
            </a: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ED675-1165-411E-99CA-71F6850BA749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20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4083" y="803576"/>
            <a:ext cx="8569325" cy="198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</a:rPr>
              <a:t>DONNEES IDENTIFIANTES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1700" b="1" u="sng" dirty="0"/>
              <a:t>Directement</a:t>
            </a:r>
            <a:r>
              <a:rPr lang="fr-FR" sz="1700" b="1" dirty="0"/>
              <a:t> : Nom, Prénom, Photo (si visage non flouté), Adresse postale, Email, N° téléphone</a:t>
            </a:r>
          </a:p>
          <a:p>
            <a:pPr marL="285750" indent="-285750">
              <a:buClr>
                <a:srgbClr val="017BA1"/>
              </a:buClr>
              <a:buFont typeface="Arial" panose="020B0604020202020204" pitchFamily="34" charset="0"/>
              <a:buChar char="•"/>
              <a:defRPr/>
            </a:pPr>
            <a:r>
              <a:rPr lang="fr-FR" sz="1700" b="1" u="sng" dirty="0"/>
              <a:t>Indirectement</a:t>
            </a:r>
            <a:r>
              <a:rPr lang="fr-FR" sz="1700" b="1" dirty="0"/>
              <a:t> (le recoupement de plusieurs informations peut permettre l'identification) : Date de naissance (au lieu de juste l'année) + Sexe + Date de consultation + lieu de naissance etc…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67725" y="2559835"/>
            <a:ext cx="8856890" cy="42612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0" y="2717774"/>
            <a:ext cx="7202887" cy="39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44377" y="2815654"/>
            <a:ext cx="842154" cy="36004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DONNEES SENSIBLES</a:t>
            </a:r>
          </a:p>
        </p:txBody>
      </p:sp>
    </p:spTree>
    <p:extLst>
      <p:ext uri="{BB962C8B-B14F-4D97-AF65-F5344CB8AC3E}">
        <p14:creationId xmlns:p14="http://schemas.microsoft.com/office/powerpoint/2010/main" val="11345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Présentation d’une procédure (2)</a:t>
            </a:r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B4CA90-F54A-4D1F-8EDF-57665C2F49F1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21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5900" y="836613"/>
            <a:ext cx="8786813" cy="5646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u="sng" dirty="0">
                <a:solidFill>
                  <a:srgbClr val="000000"/>
                </a:solidFill>
                <a:latin typeface="Arial" charset="0"/>
              </a:rPr>
              <a:t>Service à utiliser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Pas de « Google </a:t>
            </a:r>
            <a:r>
              <a:rPr lang="fr-FR" sz="2000" dirty="0" err="1">
                <a:solidFill>
                  <a:srgbClr val="000000"/>
                </a:solidFill>
                <a:latin typeface="Arial" charset="0"/>
              </a:rPr>
              <a:t>Form</a:t>
            </a:r>
            <a:r>
              <a:rPr lang="fr-FR" sz="2000" dirty="0">
                <a:solidFill>
                  <a:srgbClr val="000000"/>
                </a:solidFill>
                <a:latin typeface="Arial" charset="0"/>
              </a:rPr>
              <a:t> » 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Logiciel « professionnel » (Lime Survey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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Aide </a:t>
            </a:r>
            <a:r>
              <a:rPr lang="fr-FR" sz="2000" dirty="0">
                <a:solidFill>
                  <a:srgbClr val="000000"/>
                </a:solidFill>
                <a:latin typeface="Arial" charset="0"/>
              </a:rPr>
              <a:t>d’Elise)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Installation / Stockage </a:t>
            </a:r>
            <a:r>
              <a:rPr lang="fr-FR" sz="2000" dirty="0">
                <a:solidFill>
                  <a:srgbClr val="000000"/>
                </a:solidFill>
                <a:latin typeface="Arial" charset="0"/>
              </a:rPr>
              <a:t>sur des serveurs internes (idéal)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8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8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u="sng" dirty="0">
                <a:solidFill>
                  <a:srgbClr val="000000"/>
                </a:solidFill>
                <a:latin typeface="Arial" charset="0"/>
              </a:rPr>
              <a:t>Recueil du consentement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Pour chaque questionnaire, il faut recueillir le consentement du répondant à l’utilisation des données personnelles qu’il transmet via le formulaire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Nécessite un acte clair (remplir n’est pas un consentement, même explicite)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Ne demander ensuite (dans le questionnaire) que les info strictement nécessaire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4813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9813"/>
            <a:ext cx="8239125" cy="1752600"/>
          </a:xfrm>
          <a:prstGeom prst="rect">
            <a:avLst/>
          </a:prstGeom>
          <a:noFill/>
          <a:ln w="28575">
            <a:solidFill>
              <a:srgbClr val="44C6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Présentation d’une procédure (3)</a:t>
            </a:r>
          </a:p>
        </p:txBody>
      </p:sp>
      <p:sp>
        <p:nvSpPr>
          <p:cNvPr id="501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48CB7A-F278-4877-9BE3-3477D5C404CB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22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5900" y="836613"/>
            <a:ext cx="8786813" cy="5646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u="sng" dirty="0">
                <a:solidFill>
                  <a:srgbClr val="000000"/>
                </a:solidFill>
                <a:latin typeface="Arial" charset="0"/>
              </a:rPr>
              <a:t>Conservation des éléments de preuve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Il faut savoir qui à consenti à quoi et à quel moment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Enregistrement d’un « lead »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u="sng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u="sng" dirty="0">
                <a:solidFill>
                  <a:srgbClr val="000000"/>
                </a:solidFill>
                <a:latin typeface="Arial" charset="0"/>
              </a:rPr>
              <a:t>Information des répondants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Les personnes doivent connaitre leurs droits, et comment les exercer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Elles doivent aussi savoir clairement ce à quoi vont servir leurs données et comment elles vont être traitées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Comme pour toute note d’info en recherche clinique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8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5018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06600"/>
            <a:ext cx="7639050" cy="647700"/>
          </a:xfrm>
          <a:prstGeom prst="rect">
            <a:avLst/>
          </a:prstGeom>
          <a:noFill/>
          <a:ln w="28575">
            <a:solidFill>
              <a:srgbClr val="44C6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68850"/>
            <a:ext cx="8191500" cy="1476375"/>
          </a:xfrm>
          <a:prstGeom prst="rect">
            <a:avLst/>
          </a:prstGeom>
          <a:noFill/>
          <a:ln w="28575">
            <a:solidFill>
              <a:srgbClr val="44C6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7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Présentation d’une procédure (4)</a:t>
            </a:r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E88593-8403-4224-8E56-36243059EED7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23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5900" y="836613"/>
            <a:ext cx="8786813" cy="5646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u="sng" dirty="0">
                <a:solidFill>
                  <a:srgbClr val="000000"/>
                </a:solidFill>
                <a:latin typeface="Arial" charset="0"/>
              </a:rPr>
              <a:t>Sécurisation des données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Page en HTTPS : le service en ligne assure normalement cela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Chiffrage des données lors du transfert : évite que les données soient lues et interceptées</a:t>
            </a: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Analyse des données : le service propose souvent un export Excel – Utiliser pour cela exclusivement une adresse mail professionnelle (pas de Gmail!)</a:t>
            </a:r>
          </a:p>
          <a:p>
            <a:pPr marL="0" lvl="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 smtClean="0">
              <a:solidFill>
                <a:srgbClr val="000000"/>
              </a:solidFill>
              <a:latin typeface="Arial" charset="0"/>
            </a:endParaRPr>
          </a:p>
          <a:p>
            <a:pPr marL="0" lvl="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algn="ctr">
              <a:buClr>
                <a:srgbClr val="8DC637"/>
              </a:buClr>
              <a:defRPr/>
            </a:pPr>
            <a:r>
              <a:rPr lang="fr-FR" sz="2000" b="1" dirty="0">
                <a:solidFill>
                  <a:srgbClr val="000000"/>
                </a:solidFill>
                <a:latin typeface="Arial" charset="0"/>
              </a:rPr>
              <a:t>Plus en détail </a:t>
            </a:r>
            <a:r>
              <a:rPr lang="fr-FR" sz="2000" b="1" dirty="0" smtClean="0">
                <a:solidFill>
                  <a:srgbClr val="000000"/>
                </a:solidFill>
                <a:latin typeface="Arial" charset="0"/>
              </a:rPr>
              <a:t>: présentation </a:t>
            </a:r>
            <a:r>
              <a:rPr lang="fr-FR" sz="2000" b="1" dirty="0">
                <a:solidFill>
                  <a:srgbClr val="000000"/>
                </a:solidFill>
                <a:latin typeface="Arial" charset="0"/>
              </a:rPr>
              <a:t>des formulations sur un ou deux supports</a:t>
            </a:r>
          </a:p>
          <a:p>
            <a:pPr marL="0" lvl="3" indent="0" algn="ctr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https</a:t>
            </a:r>
            <a:r>
              <a:rPr lang="fr-FR" sz="2000" dirty="0">
                <a:solidFill>
                  <a:srgbClr val="000000"/>
                </a:solidFill>
                <a:latin typeface="Arial" charset="0"/>
                <a:hlinkClick r:id="rId3"/>
              </a:rPr>
              <a:t>://www.cnil.fr/fr/exemples-de-formulaire-de-collecte-de-donnees-caractere-personnel</a:t>
            </a:r>
            <a:r>
              <a:rPr lang="fr-FR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u="sng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4950" y="4039820"/>
            <a:ext cx="609905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i="1" dirty="0" smtClean="0">
                <a:solidFill>
                  <a:schemeClr val="bg1"/>
                </a:solidFill>
              </a:rPr>
              <a:t>Vers un guichet unique </a:t>
            </a:r>
            <a:br>
              <a:rPr lang="fr-FR" sz="4400" i="1" dirty="0" smtClean="0">
                <a:solidFill>
                  <a:schemeClr val="bg1"/>
                </a:solidFill>
              </a:rPr>
            </a:br>
            <a:r>
              <a:rPr lang="fr-FR" sz="4400" i="1" dirty="0" smtClean="0">
                <a:solidFill>
                  <a:schemeClr val="bg1"/>
                </a:solidFill>
              </a:rPr>
              <a:t>au sein du Réseau?</a:t>
            </a: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712F20-E00E-4ED3-8AA9-9B2C9B0A418E}" type="slidenum">
              <a:rPr lang="en-US" altLang="fr-FR" smtClean="0"/>
              <a:pPr/>
              <a:t>24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52158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Proposition (1)</a:t>
            </a:r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E30B07-D457-4684-B006-154EB42A48B5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25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0604" y="981075"/>
            <a:ext cx="7473395" cy="5876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Pour des études concernant plusieurs centres du Réseau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Cela prend du temps de tout passer en revue et d’apporter une aide, surtout si chacun le fait de son côté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Rediriger vers un « guichet unique » (binôme?) qui pourrait faire le point avec l’étudiant, lui apporter des conseils,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fr-FR" sz="2000" dirty="0" err="1">
                <a:solidFill>
                  <a:srgbClr val="000000"/>
                </a:solidFill>
                <a:latin typeface="Arial" charset="0"/>
              </a:rPr>
              <a:t>re-diriger</a:t>
            </a:r>
            <a:r>
              <a:rPr lang="fr-FR" sz="2000" dirty="0">
                <a:solidFill>
                  <a:srgbClr val="000000"/>
                </a:solidFill>
                <a:latin typeface="Arial" charset="0"/>
              </a:rPr>
              <a:t> en fonction des </a:t>
            </a:r>
            <a:r>
              <a:rPr lang="fr-FR" sz="2000" dirty="0" smtClean="0">
                <a:solidFill>
                  <a:srgbClr val="000000"/>
                </a:solidFill>
                <a:latin typeface="Arial" charset="0"/>
              </a:rPr>
              <a:t>besoins et éventuellement l’accompagner</a:t>
            </a: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Fiche de demande (cf. modèle Ildys à adapter?)</a:t>
            </a: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u="sng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3" lvl="3" indent="-35401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4956049"/>
            <a:ext cx="2486258" cy="1225675"/>
          </a:xfrm>
          <a:prstGeom prst="rect">
            <a:avLst/>
          </a:prstGeom>
          <a:noFill/>
          <a:ln w="9525">
            <a:solidFill>
              <a:srgbClr val="8DC6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71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Proposition (2)</a:t>
            </a:r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30B07-D457-4684-B006-154EB42A48B5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0604" y="981075"/>
            <a:ext cx="7473395" cy="5876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D’autres alternatives pourraient être proposées si la mise en œuvre du projet n’est pas réalisable dans les délais impartis et dans les respects de la réglementation :</a:t>
            </a:r>
          </a:p>
          <a:p>
            <a:pPr marL="811213" marR="0" lvl="4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possibilité de se greffer sur des projets déjà déclarés ;</a:t>
            </a:r>
          </a:p>
          <a:p>
            <a:pPr marL="811213" marR="0" lvl="4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proposition de stage pour préparer le dossier, faire des tests et se former de façon plus globale à la recherche ;</a:t>
            </a:r>
          </a:p>
          <a:p>
            <a:pPr marL="811213" marR="0" lvl="4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B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orientation vers d’autres démarches (autre type d’étude, enquêtes, EPP…). </a:t>
            </a: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3" marR="0" lvl="3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4012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 2"/>
              <a:buChar char="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826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25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 typeface="Wingdings 2"/>
              <a:buChar char="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55600" marR="0" lvl="2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4103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3954898"/>
            <a:ext cx="3381580" cy="224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5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AE2D7-5081-4C50-9A61-D27BA77FFC8E}" type="slidenum">
              <a:rPr lang="en-US" altLang="fr-FR" sz="12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fr-FR" sz="1200" b="1" smtClean="0">
              <a:solidFill>
                <a:schemeClr val="bg1"/>
              </a:solidFill>
            </a:endParaRPr>
          </a:p>
        </p:txBody>
      </p:sp>
      <p:pic>
        <p:nvPicPr>
          <p:cNvPr id="58371" name="Picture 2" descr="Résultat de recherche d'images pour &quot;question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4108892"/>
            <a:ext cx="3358058" cy="18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81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031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4400" b="1" i="1" dirty="0" smtClean="0">
                <a:solidFill>
                  <a:srgbClr val="44C6EC"/>
                </a:solidFill>
              </a:rPr>
              <a:t>Une nouvelle législation</a:t>
            </a: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4108B1-3014-40E5-9461-4D2CA1043BD0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3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" y="720362"/>
            <a:ext cx="9144000" cy="46938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dirty="0" smtClean="0">
                <a:latin typeface="Arial" charset="0"/>
              </a:rPr>
              <a:t>Nouvelles « lois » </a:t>
            </a:r>
            <a:r>
              <a:rPr lang="fr-FR" sz="2000" dirty="0">
                <a:latin typeface="Arial" charset="0"/>
              </a:rPr>
              <a:t>= Loi </a:t>
            </a:r>
            <a:r>
              <a:rPr lang="fr-FR" sz="2000" dirty="0" err="1">
                <a:latin typeface="Arial" charset="0"/>
              </a:rPr>
              <a:t>Jardé</a:t>
            </a:r>
            <a:r>
              <a:rPr lang="fr-FR" sz="2000" dirty="0">
                <a:latin typeface="Arial" charset="0"/>
              </a:rPr>
              <a:t> (2016) + RGPD (2018)</a:t>
            </a: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16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017BA1"/>
              </a:buClr>
              <a:buFont typeface="Wingdings 2"/>
              <a:buChar char=""/>
              <a:defRPr/>
            </a:pPr>
            <a:r>
              <a:rPr lang="fr-FR" sz="2000" b="1" dirty="0">
                <a:latin typeface="Arial" charset="0"/>
              </a:rPr>
              <a:t>S’applique à tous les travaux de recherche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y compris les mémoires, DU, etc. (internes, doctorants, stagiaires / médecins, kinés, IDE…)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sur données prospectives mais aussi sur données rétrospectives</a:t>
            </a: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017BA1"/>
              </a:buClr>
              <a:buFont typeface="Wingdings 2"/>
              <a:buChar char=""/>
              <a:defRPr/>
            </a:pPr>
            <a:r>
              <a:rPr lang="fr-FR" sz="2000" b="1" dirty="0">
                <a:latin typeface="Arial" charset="0"/>
              </a:rPr>
              <a:t>Renforcement des différentes obligations réglementaires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En termes de protection des personnes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En termes de protection des données</a:t>
            </a:r>
          </a:p>
          <a:p>
            <a:pPr marL="53975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017BA1"/>
              </a:buClr>
              <a:buFont typeface="Wingdings 2"/>
              <a:buChar char=""/>
              <a:defRPr/>
            </a:pPr>
            <a:r>
              <a:rPr lang="fr-FR" sz="2000" b="1" dirty="0">
                <a:latin typeface="Arial" charset="0"/>
              </a:rPr>
              <a:t>Renforcement des sanctions pénales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Absence de consentement : 3 ans d’emprisonnement et 45 000 € d’amende (*5 pour les personnes morales)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Absence d’avis CPP : 1 an d’emprisonnement et 15 000 € d’amende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latin typeface="Arial" charset="0"/>
              </a:rPr>
              <a:t>Absence d’assurance : idem </a:t>
            </a:r>
          </a:p>
          <a:p>
            <a:pPr marL="539750" lvl="3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altLang="fr-FR" sz="2000" dirty="0">
              <a:latin typeface="Arial" charset="0"/>
            </a:endParaRPr>
          </a:p>
          <a:p>
            <a:pPr marL="539750" lvl="3" algn="r">
              <a:buClr>
                <a:srgbClr val="017BA1"/>
              </a:buClr>
              <a:defRPr/>
            </a:pPr>
            <a:endParaRPr lang="fr-FR" altLang="fr-FR" sz="2800" b="1" dirty="0">
              <a:solidFill>
                <a:srgbClr val="017BA1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861"/>
            <a:ext cx="16208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1671" y="6339072"/>
            <a:ext cx="69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RGPD : Règlement Général sur la Protection des Données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Des responsabilités partagées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5184C7-E396-4E09-9A51-89B16F964187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4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423" y="1724644"/>
            <a:ext cx="4500563" cy="4959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latin typeface="Arial" charset="0"/>
            </a:endParaRP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rgbClr val="017BA1"/>
                </a:solidFill>
                <a:latin typeface="Arial" charset="0"/>
              </a:rPr>
              <a:t>Le </a:t>
            </a:r>
            <a:r>
              <a:rPr lang="fr-FR" sz="2000" b="1" dirty="0" smtClean="0">
                <a:solidFill>
                  <a:srgbClr val="017BA1"/>
                </a:solidFill>
                <a:latin typeface="Arial" charset="0"/>
              </a:rPr>
              <a:t>promoteur</a:t>
            </a:r>
            <a:r>
              <a:rPr lang="fr-FR" sz="2000" dirty="0" smtClean="0">
                <a:latin typeface="Arial" charset="0"/>
              </a:rPr>
              <a:t> </a:t>
            </a:r>
            <a:endParaRPr lang="fr-FR" sz="2000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ici, institutionnel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« représenté » par l’étudiant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Arial" charset="0"/>
              </a:rPr>
              <a:t>encadré au </a:t>
            </a:r>
            <a:r>
              <a:rPr lang="fr-FR" sz="2000" dirty="0">
                <a:latin typeface="Arial" charset="0"/>
              </a:rPr>
              <a:t>sein d’un CHU, d’une université, d’un laboratoire (type Inserm...)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i="1" dirty="0">
                <a:latin typeface="Arial" charset="0"/>
              </a:rPr>
              <a:t>« un individu ou un organisme qui prend l’initiative de la réalisation de l’essai clinique » </a:t>
            </a:r>
            <a:r>
              <a:rPr lang="fr-FR" sz="2000" dirty="0">
                <a:latin typeface="Arial" charset="0"/>
              </a:rPr>
              <a:t>(BPC)</a:t>
            </a:r>
          </a:p>
          <a:p>
            <a:pPr marL="53975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8437" name="Picture 2" descr="Fichier:Balance icon.svg — Wiktionnai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833015"/>
            <a:ext cx="2240217" cy="18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386699" y="1138425"/>
            <a:ext cx="3808475" cy="4365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latin typeface="Arial" charset="0"/>
            </a:endParaRPr>
          </a:p>
          <a:p>
            <a:pPr marL="53975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425450" lvl="2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§"/>
              <a:defRPr/>
            </a:pPr>
            <a:r>
              <a:rPr lang="fr-FR" sz="2000" b="1" u="sng" dirty="0" smtClean="0">
                <a:solidFill>
                  <a:srgbClr val="017BA1"/>
                </a:solidFill>
                <a:latin typeface="Arial" charset="0"/>
              </a:rPr>
              <a:t>L’investigateur</a:t>
            </a:r>
            <a:endParaRPr lang="fr-FR" sz="2000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c’est vous! 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avec l’équipe soignante (CRCM ; Services &amp; Plateaux techniques)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et avec l’équipe recherche (DRCI ; CIC ; Cellule dédiée)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i="1" dirty="0">
                <a:latin typeface="Arial" charset="0"/>
              </a:rPr>
              <a:t>« responsable de la réalisation pratique de l’essai proposé par le promoteur »</a:t>
            </a:r>
            <a:r>
              <a:rPr lang="fr-FR" sz="2000" dirty="0">
                <a:latin typeface="Arial" charset="0"/>
              </a:rPr>
              <a:t> (BPC)</a:t>
            </a:r>
          </a:p>
          <a:p>
            <a:pPr marL="996950" lvl="4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4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3600" b="1" i="1" smtClean="0">
                <a:solidFill>
                  <a:srgbClr val="44C6EC"/>
                </a:solidFill>
              </a:rPr>
              <a:t>Qui est responsable de quoi? </a:t>
            </a: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F31E68-8E28-4CC7-8B5B-12014F7AF423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5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313" y="836613"/>
            <a:ext cx="8786812" cy="6021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08166"/>
              </p:ext>
            </p:extLst>
          </p:nvPr>
        </p:nvGraphicFramePr>
        <p:xfrm>
          <a:off x="143555" y="836613"/>
          <a:ext cx="8929008" cy="583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117">
                  <a:extLst>
                    <a:ext uri="{9D8B030D-6E8A-4147-A177-3AD203B41FA5}">
                      <a16:colId xmlns:a16="http://schemas.microsoft.com/office/drawing/2014/main" val="3570380133"/>
                    </a:ext>
                  </a:extLst>
                </a:gridCol>
                <a:gridCol w="4228891">
                  <a:extLst>
                    <a:ext uri="{9D8B030D-6E8A-4147-A177-3AD203B41FA5}">
                      <a16:colId xmlns:a16="http://schemas.microsoft.com/office/drawing/2014/main" val="2168478646"/>
                    </a:ext>
                  </a:extLst>
                </a:gridCol>
              </a:tblGrid>
              <a:tr h="34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PROMOTEUR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L’INVESTIGATEUR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/>
                </a:tc>
                <a:extLst>
                  <a:ext uri="{0D108BD9-81ED-4DB2-BD59-A6C34878D82A}">
                    <a16:rowId xmlns:a16="http://schemas.microsoft.com/office/drawing/2014/main" val="1055678594"/>
                  </a:ext>
                </a:extLst>
              </a:tr>
              <a:tr h="567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Choisit des sites, des investigateurs et des moniteurs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Choisit </a:t>
                      </a:r>
                      <a:r>
                        <a:rPr lang="fr-FR" sz="1400" dirty="0" smtClean="0">
                          <a:effectLst/>
                        </a:rPr>
                        <a:t>«</a:t>
                      </a: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son » équipe</a:t>
                      </a:r>
                      <a:r>
                        <a:rPr lang="fr-FR" sz="1400" dirty="0">
                          <a:effectLst/>
                        </a:rPr>
                        <a:t> ; s’assure de la qualification de chacun et de l’adéquation des locaux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3843938615"/>
                  </a:ext>
                </a:extLst>
              </a:tr>
              <a:tr h="34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Rédige le protocole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Respecte le protocole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2180048623"/>
                  </a:ext>
                </a:extLst>
              </a:tr>
              <a:tr h="34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Obtient les autorisations réglementaires nécessaires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Respecte </a:t>
                      </a:r>
                      <a:r>
                        <a:rPr lang="fr-FR" sz="1400" dirty="0" smtClean="0">
                          <a:effectLst/>
                        </a:rPr>
                        <a:t>la </a:t>
                      </a:r>
                      <a:r>
                        <a:rPr lang="fr-FR" sz="1400" dirty="0">
                          <a:effectLst/>
                        </a:rPr>
                        <a:t>réglementation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4042593338"/>
                  </a:ext>
                </a:extLst>
              </a:tr>
              <a:tr h="38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Contracte une assurance (si besoin)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1094304871"/>
                  </a:ext>
                </a:extLst>
              </a:tr>
              <a:tr h="798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Fournit le produit étudié / le matériel spécifique et s’assure de son « bon usage »  (comptabilité ; réception ; conservation ; « destruction »)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Gère les produits et matériels 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3605828388"/>
                  </a:ext>
                </a:extLst>
              </a:tr>
              <a:tr h="34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Recrute les sujets (Sélect° &amp; </a:t>
                      </a:r>
                      <a:r>
                        <a:rPr lang="fr-FR" sz="1400" dirty="0" err="1">
                          <a:effectLst/>
                        </a:rPr>
                        <a:t>Vérificat</a:t>
                      </a:r>
                      <a:r>
                        <a:rPr lang="fr-FR" sz="1400" dirty="0">
                          <a:effectLst/>
                        </a:rPr>
                        <a:t>° des critères)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147727017"/>
                  </a:ext>
                </a:extLst>
              </a:tr>
              <a:tr h="567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Prépare et fournit la documentation (note d’info, consentement)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Remet les doc. , s’assure de leur compréhension ; recueille le consentement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4237514388"/>
                  </a:ext>
                </a:extLst>
              </a:tr>
              <a:tr h="566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Surveille les BPC ; Vérifie la qualité et la fiabilité des informations transmises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Respecte les BPC ; S’assure de la qualité du travail de l’équipe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3782345851"/>
                  </a:ext>
                </a:extLst>
              </a:tr>
              <a:tr h="47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Traite les EIG (déclarations aux autorités + Info. aux investigateurs)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Traite les EI (recueil) et EIG (déclarations au promoteur)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1170779929"/>
                  </a:ext>
                </a:extLst>
              </a:tr>
              <a:tr h="47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Organise l’archivage des documents de l’étude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Fournit les bonnes conditions et procédures d’archivage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1572509772"/>
                  </a:ext>
                </a:extLst>
              </a:tr>
              <a:tr h="566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Données : Propriétaire ; Veille à leur confidentialité et à leur qualité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Données : Recueil ; S’assure de leur confidentialité et de leur qualité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211" marR="81211" marT="40611" marB="40611" anchor="ctr"/>
                </a:tc>
                <a:extLst>
                  <a:ext uri="{0D108BD9-81ED-4DB2-BD59-A6C34878D82A}">
                    <a16:rowId xmlns:a16="http://schemas.microsoft.com/office/drawing/2014/main" val="2281756837"/>
                  </a:ext>
                </a:extLst>
              </a:tr>
            </a:tbl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133136" y="3943610"/>
            <a:ext cx="8929688" cy="5536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Information des patients</a:t>
            </a:r>
            <a:endParaRPr lang="fr-FR" sz="24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42875" y="1661018"/>
            <a:ext cx="8929688" cy="4010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Protocole</a:t>
            </a:r>
            <a:endParaRPr lang="fr-FR" sz="24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2875" y="2062069"/>
            <a:ext cx="8929688" cy="75611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Réglementation</a:t>
            </a:r>
            <a:endParaRPr lang="fr-FR" sz="24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2875" y="2818181"/>
            <a:ext cx="8929688" cy="6535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Matériel</a:t>
            </a:r>
            <a:endParaRPr lang="fr-FR" sz="24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2875" y="3459261"/>
            <a:ext cx="8929688" cy="4996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Inclusions des patients</a:t>
            </a:r>
            <a:endParaRPr lang="fr-FR" sz="24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20561" y="1173812"/>
            <a:ext cx="8929688" cy="4872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Participants</a:t>
            </a:r>
            <a:endParaRPr lang="fr-FR" sz="24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875" y="4474360"/>
            <a:ext cx="8929688" cy="5846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BPC</a:t>
            </a:r>
            <a:endParaRPr lang="fr-FR" sz="24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33136" y="5058972"/>
            <a:ext cx="8929688" cy="5327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Sécurité des patients</a:t>
            </a:r>
            <a:endParaRPr lang="fr-FR" sz="24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20561" y="5603990"/>
            <a:ext cx="8929688" cy="4581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Archivage</a:t>
            </a:r>
            <a:endParaRPr lang="fr-FR" sz="24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20561" y="6076050"/>
            <a:ext cx="8929688" cy="5932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Données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832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>
          <a:xfrm>
            <a:off x="36513" y="0"/>
            <a:ext cx="9144000" cy="917575"/>
          </a:xfrm>
        </p:spPr>
        <p:txBody>
          <a:bodyPr/>
          <a:lstStyle/>
          <a:p>
            <a:pPr algn="ctr" eaLnBrk="1" hangingPunct="1"/>
            <a:r>
              <a:rPr lang="fr-FR" altLang="fr-FR" sz="4000" b="1" i="1" dirty="0" smtClean="0">
                <a:solidFill>
                  <a:srgbClr val="44C6EC"/>
                </a:solidFill>
              </a:rPr>
              <a:t>Ce qui se passe...</a:t>
            </a: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30D60D-2DB3-471F-B534-B9DC34CFCFFA}" type="slidenum">
              <a:rPr lang="en-US" altLang="fr-FR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6</a:t>
            </a:fld>
            <a:endParaRPr lang="en-US" altLang="fr-FR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076" y="1518009"/>
            <a:ext cx="9144000" cy="52614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>
                <a:latin typeface="Arial" charset="0"/>
              </a:rPr>
              <a:t>Le promoteur est responsable de l’organisation, de la mise en place et du suivi de l’étude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Il doit faire les démarches réglementaires</a:t>
            </a: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 smtClean="0">
                <a:latin typeface="Arial" charset="0"/>
              </a:rPr>
              <a:t>L’investigateur </a:t>
            </a:r>
            <a:r>
              <a:rPr lang="fr-FR" sz="2000" b="1" dirty="0">
                <a:latin typeface="Arial" charset="0"/>
              </a:rPr>
              <a:t>est responsable de la réalisation de l’étude sur son site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Il doit vérifier que la réglementation est bien respectée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Ce qui suppose d’en connaitre les grandes lignes</a:t>
            </a:r>
          </a:p>
          <a:p>
            <a:pPr marL="354012" lvl="3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82550" lvl="2" indent="0" algn="r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r>
              <a:rPr lang="fr-FR" sz="2000" b="1" dirty="0">
                <a:latin typeface="Arial" charset="0"/>
              </a:rPr>
              <a:t>Mais l’étude n’est souvent pas « déclarée » </a:t>
            </a:r>
          </a:p>
          <a:p>
            <a:pPr marL="625475" lvl="3" indent="-271463" algn="r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pas de </a:t>
            </a:r>
            <a:r>
              <a:rPr lang="fr-FR" sz="2000" dirty="0" smtClean="0">
                <a:latin typeface="Arial" charset="0"/>
              </a:rPr>
              <a:t>« promoteur » </a:t>
            </a:r>
            <a:r>
              <a:rPr lang="fr-FR" sz="2000" dirty="0">
                <a:latin typeface="Arial" charset="0"/>
              </a:rPr>
              <a:t>officiel impliqué </a:t>
            </a:r>
          </a:p>
          <a:p>
            <a:pPr marL="625475" lvl="3" indent="-271463" algn="r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mauvaise connaissance de la réglementation par les encadrants</a:t>
            </a:r>
          </a:p>
          <a:p>
            <a:pPr marL="625475" lvl="3" indent="-271463" algn="r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problème de temporalité </a:t>
            </a:r>
          </a:p>
          <a:p>
            <a:pPr marL="625475" lvl="3" indent="-271463" algn="r" eaLnBrk="1" fontAlgn="auto" hangingPunct="1">
              <a:spcAft>
                <a:spcPts val="0"/>
              </a:spcAft>
              <a:buClr>
                <a:srgbClr val="017BA1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Arial" charset="0"/>
              </a:rPr>
              <a:t>difficulté du recensement exhaustif des travaux </a:t>
            </a:r>
          </a:p>
          <a:p>
            <a:pPr marL="625475" lvl="3" indent="-271463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b="1" dirty="0"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fr-FR" sz="200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32615"/>
            <a:ext cx="1527050" cy="15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38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295" y="3887115"/>
            <a:ext cx="4724705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i="1" dirty="0" smtClean="0">
                <a:solidFill>
                  <a:schemeClr val="bg1"/>
                </a:solidFill>
              </a:rPr>
              <a:t>LES OBLIGATIONS REGLEMENTAIRES </a:t>
            </a:r>
            <a:br>
              <a:rPr lang="fr-FR" sz="4400" i="1" dirty="0" smtClean="0">
                <a:solidFill>
                  <a:schemeClr val="bg1"/>
                </a:solidFill>
              </a:rPr>
            </a:br>
            <a:endParaRPr lang="fr-FR" sz="4400" i="1" dirty="0">
              <a:solidFill>
                <a:schemeClr val="bg1"/>
              </a:solidFill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E0070E-B926-4777-B432-0FD54C6EE61F}" type="slidenum">
              <a:rPr lang="en-US" altLang="fr-FR" smtClean="0"/>
              <a:pPr/>
              <a:t>7</a:t>
            </a:fld>
            <a:endParaRPr lang="en-US" altLang="fr-FR" smtClean="0"/>
          </a:p>
        </p:txBody>
      </p:sp>
      <p:sp>
        <p:nvSpPr>
          <p:cNvPr id="3" name="ZoneTexte 2"/>
          <p:cNvSpPr txBox="1"/>
          <p:nvPr/>
        </p:nvSpPr>
        <p:spPr>
          <a:xfrm>
            <a:off x="3044950" y="5414165"/>
            <a:ext cx="609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/>
                </a:solidFill>
              </a:rPr>
              <a:t>EN </a:t>
            </a:r>
            <a:r>
              <a:rPr lang="fr-FR" sz="2800" b="1" i="1" dirty="0" smtClean="0">
                <a:solidFill>
                  <a:schemeClr val="bg1"/>
                </a:solidFill>
              </a:rPr>
              <a:t>FONCTION DU </a:t>
            </a:r>
            <a:r>
              <a:rPr lang="fr-FR" sz="2800" b="1" i="1" dirty="0">
                <a:solidFill>
                  <a:schemeClr val="bg1"/>
                </a:solidFill>
              </a:rPr>
              <a:t>TYPE d’ETUDE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4345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ctrTitle"/>
          </p:nvPr>
        </p:nvSpPr>
        <p:spPr>
          <a:xfrm>
            <a:off x="36513" y="-33338"/>
            <a:ext cx="9144000" cy="917576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Les RIPH : 3 catégories</a:t>
            </a: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2239AA-8B37-4CC9-9BAD-FB3671D93FF7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313" y="1557338"/>
            <a:ext cx="8786812" cy="5300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996950" lvl="4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67527"/>
              </p:ext>
            </p:extLst>
          </p:nvPr>
        </p:nvGraphicFramePr>
        <p:xfrm>
          <a:off x="330200" y="741363"/>
          <a:ext cx="8786812" cy="5927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887">
                  <a:extLst>
                    <a:ext uri="{9D8B030D-6E8A-4147-A177-3AD203B41FA5}">
                      <a16:colId xmlns:a16="http://schemas.microsoft.com/office/drawing/2014/main" val="1989653928"/>
                    </a:ext>
                  </a:extLst>
                </a:gridCol>
                <a:gridCol w="3648405">
                  <a:extLst>
                    <a:ext uri="{9D8B030D-6E8A-4147-A177-3AD203B41FA5}">
                      <a16:colId xmlns:a16="http://schemas.microsoft.com/office/drawing/2014/main" val="1051270042"/>
                    </a:ext>
                  </a:extLst>
                </a:gridCol>
                <a:gridCol w="2592520">
                  <a:extLst>
                    <a:ext uri="{9D8B030D-6E8A-4147-A177-3AD203B41FA5}">
                      <a16:colId xmlns:a16="http://schemas.microsoft.com/office/drawing/2014/main" val="583427524"/>
                    </a:ext>
                  </a:extLst>
                </a:gridCol>
              </a:tblGrid>
              <a:tr h="370697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 : Recherches Impliquant la Personne Humaine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55454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 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 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3184"/>
                  </a:ext>
                </a:extLst>
              </a:tr>
              <a:tr h="79238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Interventionnelle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à haut risque</a:t>
                      </a:r>
                    </a:p>
                    <a:p>
                      <a:pPr algn="ctr"/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(ex. </a:t>
                      </a:r>
                      <a:r>
                        <a:rPr lang="fr-FR" sz="1400" i="1" dirty="0" err="1" smtClean="0">
                          <a:solidFill>
                            <a:schemeClr val="tx1"/>
                          </a:solidFill>
                        </a:rPr>
                        <a:t>Rech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. Biomédicales)</a:t>
                      </a:r>
                      <a:endParaRPr lang="fr-FR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À Risques &amp; Contraintes Minimes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(ex. </a:t>
                      </a:r>
                      <a:r>
                        <a:rPr lang="fr-FR" sz="1400" i="1" dirty="0" err="1" smtClean="0">
                          <a:solidFill>
                            <a:schemeClr val="tx1"/>
                          </a:solidFill>
                        </a:rPr>
                        <a:t>Rech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. Soins Courants)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Non Interventionnelle</a:t>
                      </a:r>
                    </a:p>
                    <a:p>
                      <a:pPr algn="ctr"/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(ex. </a:t>
                      </a:r>
                      <a:r>
                        <a:rPr lang="fr-FR" sz="1400" i="1" dirty="0" err="1" smtClean="0">
                          <a:solidFill>
                            <a:schemeClr val="tx1"/>
                          </a:solidFill>
                        </a:rPr>
                        <a:t>Rech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</a:rPr>
                        <a:t>. Observationnelles)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72897"/>
                  </a:ext>
                </a:extLst>
              </a:tr>
              <a:tr h="82286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Intervention non justifiée par la pec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habituelle, et non dénuée de risque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Ajout d’interventions par rapport à la pec habituelle mais sans risques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et/ou obligations majeures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Aucune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modif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de la pec habituelle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413931"/>
                  </a:ext>
                </a:extLst>
              </a:tr>
              <a:tr h="246874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Médicaments (efficacité, sécurité...)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Dispositifs médicaux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Pratiques chirurgicales non recommandées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Surveillance habituelle peu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renforcée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Examens de soins courants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- Prélèvements : volumes réglementés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- Dispositifs courants, techniques de recueil : Liste publiée par le ministère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Généralement en « contrôlé » (et en aveugle)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Souvent pour évaluer de nouvelles modalités de prise en soins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Questionnaires/entretiens pouvant modifier la pec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Données prospectives : en plus de celles collectées dans la pratique courante, quelques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données peuvent être collectées spécifiquement pour l’étude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Recueil minime supplémentaire (réglementé)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Echantillons bio.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Pour toutes les personnes incluses 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268091"/>
                  </a:ext>
                </a:extLst>
              </a:tr>
              <a:tr h="731432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« Vertex », </a:t>
                      </a: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Boehringer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ITHI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Ciment, Beach</a:t>
                      </a: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ModulCF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MucoVir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464188"/>
                  </a:ext>
                </a:extLst>
              </a:tr>
              <a:tr h="370697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325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ctrTitle"/>
          </p:nvPr>
        </p:nvSpPr>
        <p:spPr>
          <a:xfrm>
            <a:off x="36513" y="-33338"/>
            <a:ext cx="9144000" cy="917576"/>
          </a:xfrm>
        </p:spPr>
        <p:txBody>
          <a:bodyPr/>
          <a:lstStyle/>
          <a:p>
            <a:pPr algn="ctr" eaLnBrk="1" hangingPunct="1"/>
            <a:r>
              <a:rPr lang="fr-FR" altLang="fr-FR" sz="4000" b="1" i="1" smtClean="0">
                <a:solidFill>
                  <a:srgbClr val="44C6EC"/>
                </a:solidFill>
              </a:rPr>
              <a:t>Les RIPH : la réglementation</a:t>
            </a: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720365-EBE9-416B-993A-EC22ABF86248}" type="slidenum">
              <a:rPr lang="en-US" altLang="fr-FR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lang="en-US" altLang="fr-FR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313" y="1557338"/>
            <a:ext cx="8786812" cy="5300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b="1" dirty="0">
              <a:solidFill>
                <a:srgbClr val="000000"/>
              </a:solidFill>
              <a:latin typeface="Arial" charset="0"/>
            </a:endParaRPr>
          </a:p>
          <a:p>
            <a:pPr marL="996950" lvl="4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82650" lvl="3" indent="-342900" eaLnBrk="1" fontAlgn="auto" hangingPunct="1">
              <a:spcAft>
                <a:spcPts val="0"/>
              </a:spcAft>
              <a:buClr>
                <a:srgbClr val="8DC637"/>
              </a:buClr>
              <a:buFont typeface="Wingdings" panose="05000000000000000000" pitchFamily="2" charset="2"/>
              <a:buChar char="Ø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82550" lvl="2" indent="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355600" lvl="2" indent="-273050" eaLnBrk="1" fontAlgn="auto" hangingPunct="1">
              <a:spcAft>
                <a:spcPts val="0"/>
              </a:spcAft>
              <a:buClr>
                <a:srgbClr val="8DC637"/>
              </a:buClr>
              <a:defRPr/>
            </a:pPr>
            <a:endParaRPr lang="fr-FR" sz="2000" dirty="0">
              <a:solidFill>
                <a:srgbClr val="000000"/>
              </a:solidFill>
              <a:latin typeface="Arial" charset="0"/>
            </a:endParaRPr>
          </a:p>
          <a:p>
            <a:pPr marL="641033" lvl="1" indent="-274320" fontAlgn="auto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85000"/>
              <a:buFont typeface="Wingdings 2"/>
              <a:buChar char=""/>
              <a:defRPr/>
            </a:pPr>
            <a:endParaRPr lang="fr-FR" sz="20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20663" y="996950"/>
          <a:ext cx="87122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92">
                  <a:extLst>
                    <a:ext uri="{9D8B030D-6E8A-4147-A177-3AD203B41FA5}">
                      <a16:colId xmlns:a16="http://schemas.microsoft.com/office/drawing/2014/main" val="3274175881"/>
                    </a:ext>
                  </a:extLst>
                </a:gridCol>
                <a:gridCol w="1980208">
                  <a:extLst>
                    <a:ext uri="{9D8B030D-6E8A-4147-A177-3AD203B41FA5}">
                      <a16:colId xmlns:a16="http://schemas.microsoft.com/office/drawing/2014/main" val="1830745621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1037605591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3465847508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34" marR="91434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RIPH1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RIPH2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RIPH3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21447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CPP</a:t>
                      </a:r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Avis favorable obtenu avant le démarrage de l’étude</a:t>
                      </a:r>
                      <a:endParaRPr lang="fr-FR" sz="1800" dirty="0"/>
                    </a:p>
                  </a:txBody>
                  <a:tcPr marL="91434" marR="9143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3942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ANSM</a:t>
                      </a:r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Autorisation</a:t>
                      </a:r>
                      <a:endParaRPr lang="fr-FR" sz="1800" dirty="0"/>
                    </a:p>
                  </a:txBody>
                  <a:tcPr marL="91434" marR="9143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Information</a:t>
                      </a:r>
                      <a:endParaRPr lang="fr-FR" sz="1800" dirty="0"/>
                    </a:p>
                  </a:txBody>
                  <a:tcPr marL="91434" marR="9143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04454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Assurance</a:t>
                      </a:r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Obligatoire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Non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607549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Information patient</a:t>
                      </a:r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Individuelle &amp; par étude : Note d’info écrite + Info orale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91303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Accord patient</a:t>
                      </a:r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Consentement 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Non-opposition</a:t>
                      </a:r>
                      <a:endParaRPr lang="fr-FR" sz="1800" dirty="0"/>
                    </a:p>
                  </a:txBody>
                  <a:tcPr marL="91434" marR="9143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45475"/>
                  </a:ext>
                </a:extLst>
              </a:tr>
              <a:tr h="370880">
                <a:tc rowSpan="2">
                  <a:txBody>
                    <a:bodyPr/>
                    <a:lstStyle/>
                    <a:p>
                      <a:r>
                        <a:rPr lang="fr-FR" sz="1800" b="1" dirty="0" smtClean="0"/>
                        <a:t>RGPD</a:t>
                      </a:r>
                      <a:endParaRPr lang="fr-FR" sz="1800" b="1" dirty="0"/>
                    </a:p>
                  </a:txBody>
                  <a:tcPr marL="91434" marR="91434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MR001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MR001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MR003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76833"/>
                  </a:ext>
                </a:extLst>
              </a:tr>
              <a:tr h="370880">
                <a:tc vMerge="1">
                  <a:txBody>
                    <a:bodyPr/>
                    <a:lstStyle/>
                    <a:p>
                      <a:endParaRPr lang="fr-FR" sz="1800" b="1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Registre interne des traitements</a:t>
                      </a:r>
                      <a:endParaRPr lang="fr-FR" sz="1800" dirty="0"/>
                    </a:p>
                  </a:txBody>
                  <a:tcPr marL="91434" marR="91434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232674"/>
                  </a:ext>
                </a:extLst>
              </a:tr>
            </a:tbl>
          </a:graphicData>
        </a:graphic>
      </p:graphicFrame>
      <p:sp>
        <p:nvSpPr>
          <p:cNvPr id="27697" name="ZoneTexte 3"/>
          <p:cNvSpPr txBox="1">
            <a:spLocks noChangeArrowheads="1"/>
          </p:cNvSpPr>
          <p:nvPr/>
        </p:nvSpPr>
        <p:spPr bwMode="auto">
          <a:xfrm>
            <a:off x="2379545" y="4158456"/>
            <a:ext cx="655331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MR001 : Recherches dans le domaine de la santé avec recueil du consentement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dirty="0"/>
              <a:t>MR003 : Recherches dans le domaine de la santé sans recueil du consentement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dirty="0"/>
              <a:t>Si pas possible : déclaration normale (monocentrique) / autorisation CNIL (multicentrique)</a:t>
            </a:r>
          </a:p>
        </p:txBody>
      </p:sp>
    </p:spTree>
    <p:extLst>
      <p:ext uri="{BB962C8B-B14F-4D97-AF65-F5344CB8AC3E}">
        <p14:creationId xmlns:p14="http://schemas.microsoft.com/office/powerpoint/2010/main" val="31838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000000"/>
      </a:lt1>
      <a:dk2>
        <a:srgbClr val="17365D"/>
      </a:dk2>
      <a:lt2>
        <a:srgbClr val="943900"/>
      </a:lt2>
      <a:accent1>
        <a:srgbClr val="638891"/>
      </a:accent1>
      <a:accent2>
        <a:srgbClr val="006238"/>
      </a:accent2>
      <a:accent3>
        <a:srgbClr val="000000"/>
      </a:accent3>
      <a:accent4>
        <a:srgbClr val="8064A2"/>
      </a:accent4>
      <a:accent5>
        <a:srgbClr val="4BACC6"/>
      </a:accent5>
      <a:accent6>
        <a:srgbClr val="A6534C"/>
      </a:accent6>
      <a:hlink>
        <a:srgbClr val="776E5D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2858</Words>
  <Application>Microsoft Office PowerPoint</Application>
  <PresentationFormat>Affichage à l'écran (4:3)</PresentationFormat>
  <Paragraphs>606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Tahoma</vt:lpstr>
      <vt:lpstr>Times New Roman</vt:lpstr>
      <vt:lpstr>Wingdings</vt:lpstr>
      <vt:lpstr>Wingdings 2</vt:lpstr>
      <vt:lpstr>Office Theme</vt:lpstr>
      <vt:lpstr>2_Office Theme</vt:lpstr>
      <vt:lpstr>Recherche Clinique :   Aide aux réponses à donner aux “étudiants”</vt:lpstr>
      <vt:lpstr>La problématique</vt:lpstr>
      <vt:lpstr>Une nouvelle législation</vt:lpstr>
      <vt:lpstr>Des responsabilités partagées</vt:lpstr>
      <vt:lpstr>Qui est responsable de quoi? </vt:lpstr>
      <vt:lpstr>Ce qui se passe...</vt:lpstr>
      <vt:lpstr>LES OBLIGATIONS REGLEMENTAIRES  </vt:lpstr>
      <vt:lpstr>Les RIPH : 3 catégories</vt:lpstr>
      <vt:lpstr>Les RIPH : la réglementation</vt:lpstr>
      <vt:lpstr>Les études « hors loi Jardé » (1)</vt:lpstr>
      <vt:lpstr>Les études « Hors loi Jardé » (2)</vt:lpstr>
      <vt:lpstr>Le Registre des traitements</vt:lpstr>
      <vt:lpstr>Deux outils très utiles</vt:lpstr>
      <vt:lpstr>Mémo</vt:lpstr>
      <vt:lpstr>REFERENCES</vt:lpstr>
      <vt:lpstr> Mise en pratique  MucoBalad</vt:lpstr>
      <vt:lpstr>La démarche de vérification</vt:lpstr>
      <vt:lpstr>LES questionnaires</vt:lpstr>
      <vt:lpstr>Présentation d’une procédure (1)</vt:lpstr>
      <vt:lpstr>Les données personnelles</vt:lpstr>
      <vt:lpstr>Présentation d’une procédure (2)</vt:lpstr>
      <vt:lpstr>Présentation d’une procédure (3)</vt:lpstr>
      <vt:lpstr>Présentation d’une procédure (4)</vt:lpstr>
      <vt:lpstr>Vers un guichet unique  au sein du Réseau?</vt:lpstr>
      <vt:lpstr>Proposition (1)</vt:lpstr>
      <vt:lpstr>Proposition (2)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GUEGANTON Laetitia</cp:lastModifiedBy>
  <cp:revision>67</cp:revision>
  <cp:lastPrinted>2022-03-28T10:47:35Z</cp:lastPrinted>
  <dcterms:created xsi:type="dcterms:W3CDTF">2013-08-21T19:17:07Z</dcterms:created>
  <dcterms:modified xsi:type="dcterms:W3CDTF">2022-03-29T07:06:56Z</dcterms:modified>
</cp:coreProperties>
</file>