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75" r:id="rId3"/>
    <p:sldId id="267" r:id="rId4"/>
    <p:sldId id="277" r:id="rId5"/>
    <p:sldId id="276" r:id="rId6"/>
    <p:sldId id="278" r:id="rId7"/>
    <p:sldId id="272" r:id="rId8"/>
    <p:sldId id="273" r:id="rId9"/>
    <p:sldId id="274" r:id="rId10"/>
    <p:sldId id="27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1A1B5E-60E8-BEC2-614C-0B60483AA7F5}" name="Celestine Nion" initials="CN" userId="Celestine Nio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146"/>
    <a:srgbClr val="005478"/>
    <a:srgbClr val="006699"/>
    <a:srgbClr val="3A90A8"/>
    <a:srgbClr val="FFFFFF"/>
    <a:srgbClr val="3F9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1"/>
    <p:restoredTop sz="94156" autoAdjust="0"/>
  </p:normalViewPr>
  <p:slideViewPr>
    <p:cSldViewPr snapToGrid="0">
      <p:cViewPr>
        <p:scale>
          <a:sx n="50" d="100"/>
          <a:sy n="50" d="100"/>
        </p:scale>
        <p:origin x="-1326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\Documents\Master%202\Stage%20Perha%20+%20m&#233;moire\Questionnaires%20+%20entretien\R&#233;sultats%20MUCO_BE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\Documents\Master%202\Stage%20Perha%20+%20m&#233;moire\Questionnaires%20+%20entretien\R&#233;sultats%20MUCO_BE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Moyenne de chaque sous-partie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Résultats!$O$2</c:f>
              <c:strCache>
                <c:ptCount val="1"/>
                <c:pt idx="0">
                  <c:v>Moyenne L</c:v>
                </c:pt>
              </c:strCache>
            </c:strRef>
          </c:tx>
          <c:spPr>
            <a:solidFill>
              <a:srgbClr val="6DFF6D"/>
            </a:solidFill>
          </c:spPr>
          <c:invertIfNegative val="0"/>
          <c:cat>
            <c:strRef>
              <c:f>Résultats!$S$28:$U$28</c:f>
              <c:strCache>
                <c:ptCount val="3"/>
                <c:pt idx="0">
                  <c:v>PH</c:v>
                </c:pt>
                <c:pt idx="1">
                  <c:v>PS</c:v>
                </c:pt>
                <c:pt idx="2">
                  <c:v>E</c:v>
                </c:pt>
              </c:strCache>
            </c:strRef>
          </c:cat>
          <c:val>
            <c:numRef>
              <c:f>(Résultats!$F$3,Résultats!$J$3,Résultats!$N$3)</c:f>
              <c:numCache>
                <c:formatCode>General</c:formatCode>
                <c:ptCount val="3"/>
                <c:pt idx="0">
                  <c:v>5</c:v>
                </c:pt>
                <c:pt idx="1">
                  <c:v>5.666666666666667</c:v>
                </c:pt>
                <c:pt idx="2">
                  <c:v>4.666666666666667</c:v>
                </c:pt>
              </c:numCache>
            </c:numRef>
          </c:val>
        </c:ser>
        <c:ser>
          <c:idx val="1"/>
          <c:order val="1"/>
          <c:tx>
            <c:strRef>
              <c:f>Résultats!$AF$2</c:f>
              <c:strCache>
                <c:ptCount val="1"/>
                <c:pt idx="0">
                  <c:v>Moyenne B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Résultats!$S$28:$U$28</c:f>
              <c:strCache>
                <c:ptCount val="3"/>
                <c:pt idx="0">
                  <c:v>PH</c:v>
                </c:pt>
                <c:pt idx="1">
                  <c:v>PS</c:v>
                </c:pt>
                <c:pt idx="2">
                  <c:v>E</c:v>
                </c:pt>
              </c:strCache>
            </c:strRef>
          </c:cat>
          <c:val>
            <c:numRef>
              <c:f>(Résultats!$T$3,Résultats!$AA$3,Résultats!$AE$3)</c:f>
              <c:numCache>
                <c:formatCode>General</c:formatCode>
                <c:ptCount val="3"/>
                <c:pt idx="0">
                  <c:v>1.75</c:v>
                </c:pt>
                <c:pt idx="1">
                  <c:v>1.5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783872"/>
        <c:axId val="144290944"/>
      </c:barChart>
      <c:catAx>
        <c:axId val="170783872"/>
        <c:scaling>
          <c:orientation val="minMax"/>
        </c:scaling>
        <c:delete val="0"/>
        <c:axPos val="b"/>
        <c:majorTickMark val="out"/>
        <c:minorTickMark val="none"/>
        <c:tickLblPos val="nextTo"/>
        <c:crossAx val="144290944"/>
        <c:crosses val="autoZero"/>
        <c:auto val="1"/>
        <c:lblAlgn val="ctr"/>
        <c:lblOffset val="100"/>
        <c:noMultiLvlLbl val="0"/>
      </c:catAx>
      <c:valAx>
        <c:axId val="144290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783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Moyenne de chaque sous-partie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Résultats!$O$2</c:f>
              <c:strCache>
                <c:ptCount val="1"/>
                <c:pt idx="0">
                  <c:v>Moyenne L</c:v>
                </c:pt>
              </c:strCache>
            </c:strRef>
          </c:tx>
          <c:spPr>
            <a:solidFill>
              <a:srgbClr val="6DFF6D"/>
            </a:solidFill>
          </c:spPr>
          <c:invertIfNegative val="0"/>
          <c:cat>
            <c:strRef>
              <c:f>Résultats!$S$28:$U$28</c:f>
              <c:strCache>
                <c:ptCount val="3"/>
                <c:pt idx="0">
                  <c:v>PH</c:v>
                </c:pt>
                <c:pt idx="1">
                  <c:v>PS</c:v>
                </c:pt>
                <c:pt idx="2">
                  <c:v>E</c:v>
                </c:pt>
              </c:strCache>
            </c:strRef>
          </c:cat>
          <c:val>
            <c:numRef>
              <c:f>(Résultats!$F$4,Résultats!$J$4,Résultats!$N$4)</c:f>
              <c:numCache>
                <c:formatCode>General</c:formatCode>
                <c:ptCount val="3"/>
                <c:pt idx="0">
                  <c:v>3.25</c:v>
                </c:pt>
                <c:pt idx="1">
                  <c:v>2.3333333333333335</c:v>
                </c:pt>
                <c:pt idx="2">
                  <c:v>1.3333333333333333</c:v>
                </c:pt>
              </c:numCache>
            </c:numRef>
          </c:val>
        </c:ser>
        <c:ser>
          <c:idx val="1"/>
          <c:order val="1"/>
          <c:tx>
            <c:strRef>
              <c:f>Résultats!$AF$2</c:f>
              <c:strCache>
                <c:ptCount val="1"/>
                <c:pt idx="0">
                  <c:v>Moyenne B</c:v>
                </c:pt>
              </c:strCache>
            </c:strRef>
          </c:tx>
          <c:invertIfNegative val="0"/>
          <c:cat>
            <c:strRef>
              <c:f>Résultats!$S$28:$U$28</c:f>
              <c:strCache>
                <c:ptCount val="3"/>
                <c:pt idx="0">
                  <c:v>PH</c:v>
                </c:pt>
                <c:pt idx="1">
                  <c:v>PS</c:v>
                </c:pt>
                <c:pt idx="2">
                  <c:v>E</c:v>
                </c:pt>
              </c:strCache>
            </c:strRef>
          </c:cat>
          <c:val>
            <c:numRef>
              <c:f>(Résultats!$T$4,Résultats!$AA$4,Résultats!$AE$4)</c:f>
              <c:numCache>
                <c:formatCode>General</c:formatCode>
                <c:ptCount val="3"/>
                <c:pt idx="0">
                  <c:v>4.5</c:v>
                </c:pt>
                <c:pt idx="1">
                  <c:v>4.833333333333333</c:v>
                </c:pt>
                <c:pt idx="2">
                  <c:v>4.666666666666667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244928"/>
        <c:axId val="145246464"/>
      </c:barChart>
      <c:catAx>
        <c:axId val="145244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45246464"/>
        <c:crosses val="autoZero"/>
        <c:auto val="1"/>
        <c:lblAlgn val="ctr"/>
        <c:lblOffset val="100"/>
        <c:noMultiLvlLbl val="0"/>
      </c:catAx>
      <c:valAx>
        <c:axId val="145246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244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13199-D77C-49D5-A0D4-3523E482C36B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7C8DB-3B13-4C20-97EB-CCA2175A3C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45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7C8DB-3B13-4C20-97EB-CCA2175A3CD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6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7C8DB-3B13-4C20-97EB-CCA2175A3CD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51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7C8DB-3B13-4C20-97EB-CCA2175A3CD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834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7C8DB-3B13-4C20-97EB-CCA2175A3CD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83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7C8DB-3B13-4C20-97EB-CCA2175A3CD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834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7C8DB-3B13-4C20-97EB-CCA2175A3CD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452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7C8DB-3B13-4C20-97EB-CCA2175A3CD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834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7C8DB-3B13-4C20-97EB-CCA2175A3CD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83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5D4B14E-E688-4A6C-99BC-12780861E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B1A3BB52-8746-45E2-AED7-DC4F5C28C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B53FE0A-3936-40BF-9A12-2A5A7926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ADBA-A572-48F7-ACBA-A91ADEBB62B2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062D6CB-5844-40A8-A5C9-530C1CFA8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DFD3819-E2F4-4BD5-A999-ADDC9D07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B0F4-B7F4-497A-855A-E968B5B0C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79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DDD5F3E-A372-4135-9897-44875A9F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464F60BE-B744-42E1-A883-1B3EDDA2C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E1896F8-D178-4FDF-B8CD-484DB52F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ADBA-A572-48F7-ACBA-A91ADEBB62B2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77AAC10-8F67-42E4-9F34-09C02EC2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B029F76-723D-4A5E-8DF5-30EF5668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B0F4-B7F4-497A-855A-E968B5B0C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2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B801696E-EA0E-46FA-9253-7C5CBCB93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91FD6630-FD94-4B9D-BFDC-D33030065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A2CC9A8-CE52-47A1-8CF9-94A417398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ADBA-A572-48F7-ACBA-A91ADEBB62B2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41C55AA-319D-49E5-9C12-0FE8F622C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61964CF-3948-413F-9035-69376D8B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B0F4-B7F4-497A-855A-E968B5B0C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062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’image 20">
            <a:extLst>
              <a:ext uri="{FF2B5EF4-FFF2-40B4-BE49-F238E27FC236}">
                <a16:creationId xmlns=""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065929" y="5451784"/>
            <a:ext cx="9126071" cy="1406216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22" name="Graphisme 19">
            <a:extLst>
              <a:ext uri="{FF2B5EF4-FFF2-40B4-BE49-F238E27FC236}">
                <a16:creationId xmlns=""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0" y="274888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rgbClr val="007EA2">
              <a:alpha val="69804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fr-FR" noProof="0"/>
              <a:t> </a:t>
            </a:r>
          </a:p>
        </p:txBody>
      </p:sp>
      <p:sp>
        <p:nvSpPr>
          <p:cNvPr id="26" name="Titre 1">
            <a:extLst>
              <a:ext uri="{FF2B5EF4-FFF2-40B4-BE49-F238E27FC236}">
                <a16:creationId xmlns=""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699" y="225911"/>
            <a:ext cx="11725835" cy="2461121"/>
          </a:xfrm>
        </p:spPr>
        <p:txBody>
          <a:bodyPr rtlCol="0">
            <a:noAutofit/>
          </a:bodyPr>
          <a:lstStyle>
            <a:lvl1pPr algn="ctr">
              <a:defRPr sz="4400" b="1">
                <a:solidFill>
                  <a:srgbClr val="007EA2"/>
                </a:solidFill>
              </a:defRPr>
            </a:lvl1pPr>
          </a:lstStyle>
          <a:p>
            <a:pPr rtl="0"/>
            <a:r>
              <a:rPr lang="fr-FR" noProof="0" dirty="0"/>
              <a:t>PRÉSENTATION</a:t>
            </a:r>
            <a:br>
              <a:rPr lang="fr-FR" noProof="0" dirty="0"/>
            </a:br>
            <a:r>
              <a:rPr lang="fr-FR" noProof="0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44D87DD9-860D-4149-9848-609ED6D58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06" y="2899154"/>
            <a:ext cx="2887399" cy="12333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2F8D8638-6E08-49C1-8C2A-8BF9CE434C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37" y="2978770"/>
            <a:ext cx="3339676" cy="11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7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6F44D08-7BD9-4976-A323-29C847B7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8A4E23E-0E6D-4A1D-80C5-71FDB88D2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4407B08-5BE0-4CD8-AB43-360A3DF8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ADBA-A572-48F7-ACBA-A91ADEBB62B2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232A350-BABF-4078-BB1C-C4E8D498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8ED27AE-4394-43D4-BAD4-B098B8D7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B0F4-B7F4-497A-855A-E968B5B0C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31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158C1C2-826C-4C73-A8D1-D5C45A59B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EA23DD93-F0E7-40E5-958F-7B2D267B0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7211FF7-8557-4BD6-8C53-3060495F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ADBA-A572-48F7-ACBA-A91ADEBB62B2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EF608E3-FD2F-4958-84E6-2BEB6D007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2F16FA3-6B3A-4932-A228-42201B57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B0F4-B7F4-497A-855A-E968B5B0C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56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48B95B5-93E8-4F4A-B866-C1D2233D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FFF0E09-E344-4E09-A17B-7C44DCED2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04AD2F2-523C-4343-A72A-36973F253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9104A69-27D1-4E8C-AA76-304F49B5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ADBA-A572-48F7-ACBA-A91ADEBB62B2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620B2CB-346B-4AE1-950F-BA0A1774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DC6291A-909B-44AE-B6F0-1925FEDA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B0F4-B7F4-497A-855A-E968B5B0C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55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1ADE0B8-548C-40FE-A719-45BED843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EACA3A68-A29D-4D63-BB10-5E358975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132D8D9F-3CB7-4080-8A34-51AB5D403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67F2DD36-8935-4A49-B2F5-CDF44693E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68D4DF80-9E7D-4AF4-8AF7-56FCE845A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D7BF4DDA-57D6-4022-8016-60B6C9CD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ADBA-A572-48F7-ACBA-A91ADEBB62B2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29C47529-11E6-4CE3-AA5D-1B5F9199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FF4E996E-C146-4A57-97F8-DDE81667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B0F4-B7F4-497A-855A-E968B5B0C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9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A7DAC19-F4E1-4A53-B777-A71875CF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998F1AAE-14A4-4C88-9CE0-572DA2D2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ADBA-A572-48F7-ACBA-A91ADEBB62B2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DB11C31C-F96D-4270-AED8-A4C6F51F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09983415-A210-4752-9756-DCB37945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B0F4-B7F4-497A-855A-E968B5B0C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08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C0F74291-FB28-4283-84AC-5ECA94F9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ADBA-A572-48F7-ACBA-A91ADEBB62B2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46002D0A-5DF7-430D-A810-03516FCF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38609A5-E708-41E7-87CB-2E8676C7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B0F4-B7F4-497A-855A-E968B5B0C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72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D4B22CB-C871-487B-94A0-9AC3C5E38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E2E5486-EBB7-47FD-936C-F41F4ABC2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38B0F3ED-5B05-46B9-9EC2-2750E019B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C47B572D-C090-4836-8118-FF39072F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ADBA-A572-48F7-ACBA-A91ADEBB62B2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0B05064-32A4-427F-8B4B-EE29370A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AEBA939-12DB-4328-BAF4-B5D5E48E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B0F4-B7F4-497A-855A-E968B5B0C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76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77599C2-6532-4141-B532-B5E733C1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8BCB1388-1003-4C83-85AF-A634A3FD9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59CAF0DF-A0A3-43BE-8D06-F2FDB2F9B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A4B519B7-B144-406D-AE31-86D45C21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ADBA-A572-48F7-ACBA-A91ADEBB62B2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C9BE1B5F-2E39-4695-AE33-254E8DDA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7DB141E-C422-4EC6-917E-2E981ACB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B0F4-B7F4-497A-855A-E968B5B0C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60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0284615C-AE80-4D15-A811-0B40F453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270D70F-9200-455E-B1CD-EBEEEFA22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9301688-8D16-4CB3-940B-76BC6840B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1ADBA-A572-48F7-ACBA-A91ADEBB62B2}" type="datetimeFigureOut">
              <a:rPr lang="fr-FR" smtClean="0"/>
              <a:t>28/03/2022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1512818-4956-4495-893B-0BF24C454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CD3A86F-9179-4899-A522-9EF87E922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8B0F4-B7F4-497A-855A-E968B5B0CE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76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file:////var/folders/nn/brfcg_7s3jngj4lvy8y72tnr0000gn/T/com.microsoft.Word/WebArchiveCopyPasteTempFiles/logo-vaincre-la-muco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file:////var/folders/nn/brfcg_7s3jngj4lvy8y72tnr0000gn/T/com.microsoft.Word/WebArchiveCopyPasteTempFiles/arton2495.jpg%3f1583517188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mailto:marine.monot29@gmail.com" TargetMode="External"/><Relationship Id="rId5" Type="http://schemas.openxmlformats.org/officeDocument/2006/relationships/image" Target="../media/image6.png"/><Relationship Id="rId10" Type="http://schemas.openxmlformats.org/officeDocument/2006/relationships/hyperlink" Target="mailto:raphaelle.ladune@univ-cotedazur.fr" TargetMode="External"/><Relationship Id="rId4" Type="http://schemas.openxmlformats.org/officeDocument/2006/relationships/image" Target="file:////var/folders/nn/brfcg_7s3jngj4lvy8y72tnr0000gn/T/com.microsoft.Word/WebArchiveCopyPasteTempFiles/arton2495.jpg%3f1583517188" TargetMode="External"/><Relationship Id="rId9" Type="http://schemas.openxmlformats.org/officeDocument/2006/relationships/image" Target="file:////var/folders/nn/brfcg_7s3jngj4lvy8y72tnr0000gn/T/com.microsoft.Word/WebArchiveCopyPasteTempFiles/logo-vaincre-la-muco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file:////var/folders/nn/brfcg_7s3jngj4lvy8y72tnr0000gn/T/com.microsoft.Word/WebArchiveCopyPasteTempFiles/logo-vaincre-la-muco.png" TargetMode="External"/><Relationship Id="rId3" Type="http://schemas.openxmlformats.org/officeDocument/2006/relationships/image" Target="file:////var/folders/nn/brfcg_7s3jngj4lvy8y72tnr0000gn/T/com.microsoft.Word/WebArchiveCopyPasteTempFiles/arton2495.jpg%3f1583517188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7.jpeg"/><Relationship Id="rId4" Type="http://schemas.openxmlformats.org/officeDocument/2006/relationships/image" Target="file:////var/folders/nn/brfcg_7s3jngj4lvy8y72tnr0000gn/T/com.microsoft.Word/WebArchiveCopyPasteTempFiles/arton2495.jpg%3f1583517188" TargetMode="External"/><Relationship Id="rId9" Type="http://schemas.openxmlformats.org/officeDocument/2006/relationships/image" Target="file:////var/folders/nn/brfcg_7s3jngj4lvy8y72tnr0000gn/T/com.microsoft.Word/WebArchiveCopyPasteTempFiles/logo-vaincre-la-muco.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7.jpeg"/><Relationship Id="rId4" Type="http://schemas.openxmlformats.org/officeDocument/2006/relationships/image" Target="file:////var/folders/nn/brfcg_7s3jngj4lvy8y72tnr0000gn/T/com.microsoft.Word/WebArchiveCopyPasteTempFiles/arton2495.jpg%3f1583517188" TargetMode="External"/><Relationship Id="rId9" Type="http://schemas.openxmlformats.org/officeDocument/2006/relationships/image" Target="file:////var/folders/nn/brfcg_7s3jngj4lvy8y72tnr0000gn/T/com.microsoft.Word/WebArchiveCopyPasteTempFiles/logo-vaincre-la-muco.p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1.xml"/><Relationship Id="rId5" Type="http://schemas.openxmlformats.org/officeDocument/2006/relationships/image" Target="../media/image6.png"/><Relationship Id="rId10" Type="http://schemas.openxmlformats.org/officeDocument/2006/relationships/image" Target="../media/image7.jpeg"/><Relationship Id="rId4" Type="http://schemas.openxmlformats.org/officeDocument/2006/relationships/image" Target="file:////var/folders/nn/brfcg_7s3jngj4lvy8y72tnr0000gn/T/com.microsoft.Word/WebArchiveCopyPasteTempFiles/arton2495.jpg%3f1583517188" TargetMode="External"/><Relationship Id="rId9" Type="http://schemas.openxmlformats.org/officeDocument/2006/relationships/image" Target="file:////var/folders/nn/brfcg_7s3jngj4lvy8y72tnr0000gn/T/com.microsoft.Word/WebArchiveCopyPasteTempFiles/logo-vaincre-la-muco.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2.xml"/><Relationship Id="rId5" Type="http://schemas.openxmlformats.org/officeDocument/2006/relationships/image" Target="../media/image6.png"/><Relationship Id="rId10" Type="http://schemas.openxmlformats.org/officeDocument/2006/relationships/image" Target="../media/image7.jpeg"/><Relationship Id="rId4" Type="http://schemas.openxmlformats.org/officeDocument/2006/relationships/image" Target="file:////var/folders/nn/brfcg_7s3jngj4lvy8y72tnr0000gn/T/com.microsoft.Word/WebArchiveCopyPasteTempFiles/arton2495.jpg%3f1583517188" TargetMode="External"/><Relationship Id="rId9" Type="http://schemas.openxmlformats.org/officeDocument/2006/relationships/image" Target="file:////var/folders/nn/brfcg_7s3jngj4lvy8y72tnr0000gn/T/com.microsoft.Word/WebArchiveCopyPasteTempFiles/logo-vaincre-la-muco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7.jpeg"/><Relationship Id="rId4" Type="http://schemas.openxmlformats.org/officeDocument/2006/relationships/image" Target="file:////var/folders/nn/brfcg_7s3jngj4lvy8y72tnr0000gn/T/com.microsoft.Word/WebArchiveCopyPasteTempFiles/arton2495.jpg%3f1583517188" TargetMode="External"/><Relationship Id="rId9" Type="http://schemas.openxmlformats.org/officeDocument/2006/relationships/image" Target="file:////var/folders/nn/brfcg_7s3jngj4lvy8y72tnr0000gn/T/com.microsoft.Word/WebArchiveCopyPasteTempFiles/logo-vaincre-la-muco.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file:////var/folders/nn/brfcg_7s3jngj4lvy8y72tnr0000gn/T/com.microsoft.Word/WebArchiveCopyPasteTempFiles/logo-vaincre-la-muco.png" TargetMode="External"/><Relationship Id="rId3" Type="http://schemas.openxmlformats.org/officeDocument/2006/relationships/image" Target="file:////var/folders/nn/brfcg_7s3jngj4lvy8y72tnr0000gn/T/com.microsoft.Word/WebArchiveCopyPasteTempFiles/arton2495.jpg%3f1583517188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7.jpeg"/><Relationship Id="rId4" Type="http://schemas.openxmlformats.org/officeDocument/2006/relationships/image" Target="file:////var/folders/nn/brfcg_7s3jngj4lvy8y72tnr0000gn/T/com.microsoft.Word/WebArchiveCopyPasteTempFiles/arton2495.jpg%3f1583517188" TargetMode="External"/><Relationship Id="rId9" Type="http://schemas.openxmlformats.org/officeDocument/2006/relationships/image" Target="file:////var/folders/nn/brfcg_7s3jngj4lvy8y72tnr0000gn/T/com.microsoft.Word/WebArchiveCopyPasteTempFiles/logo-vaincre-la-muco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="" xmlns:a16="http://schemas.microsoft.com/office/drawing/2014/main" id="{EAEB5903-E31C-4B34-A73F-DE211C25164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/>
          <a:srcRect t="8139" r="2800" b="5189"/>
          <a:stretch/>
        </p:blipFill>
        <p:spPr>
          <a:xfrm>
            <a:off x="5002152" y="5271247"/>
            <a:ext cx="7189848" cy="1586753"/>
          </a:xfrm>
        </p:spPr>
      </p:pic>
      <p:sp>
        <p:nvSpPr>
          <p:cNvPr id="3" name="Titre 2">
            <a:extLst>
              <a:ext uri="{FF2B5EF4-FFF2-40B4-BE49-F238E27FC236}">
                <a16:creationId xmlns="" xmlns:a16="http://schemas.microsoft.com/office/drawing/2014/main" id="{1B5963C3-8820-40DE-889A-1444C1D8B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0" dirty="0"/>
              <a:t>Promotion de l’activité physique chez les patients atteints de </a:t>
            </a:r>
            <a:r>
              <a:rPr lang="fr-FR" sz="4000" dirty="0" err="1">
                <a:solidFill>
                  <a:schemeClr val="accent1">
                    <a:lumMod val="50000"/>
                  </a:schemeClr>
                </a:solidFill>
              </a:rPr>
              <a:t>MUCO</a:t>
            </a:r>
            <a:r>
              <a:rPr lang="fr-FR" sz="4000" b="0" dirty="0" err="1"/>
              <a:t>viscidose</a:t>
            </a:r>
            <a:r>
              <a:rPr lang="fr-FR" sz="4000" b="0" dirty="0"/>
              <a:t> : </a:t>
            </a:r>
            <a:br>
              <a:rPr lang="fr-FR" sz="4000" b="0" dirty="0"/>
            </a:br>
            <a:r>
              <a:rPr lang="fr-FR" sz="3200" b="0" dirty="0"/>
              <a:t>Développement d’outils de mesure de la </a:t>
            </a:r>
            <a:r>
              <a:rPr lang="fr-FR" sz="3200" dirty="0" err="1">
                <a:solidFill>
                  <a:schemeClr val="accent1">
                    <a:lumMod val="50000"/>
                  </a:schemeClr>
                </a:solidFill>
              </a:rPr>
              <a:t>BALA</a:t>
            </a:r>
            <a:r>
              <a:rPr lang="fr-FR" sz="3200" b="0" dirty="0" err="1"/>
              <a:t>nce</a:t>
            </a:r>
            <a:r>
              <a:rPr lang="fr-FR" sz="3200" b="0" dirty="0"/>
              <a:t>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fr-FR" sz="3200" b="0" dirty="0"/>
              <a:t>écisionnelle</a:t>
            </a:r>
            <a:br>
              <a:rPr lang="fr-FR" sz="3200" b="0" dirty="0"/>
            </a:br>
            <a:r>
              <a:rPr lang="fr-FR" sz="3200" b="0" dirty="0"/>
              <a:t>(</a:t>
            </a:r>
            <a:r>
              <a:rPr lang="fr-FR" sz="3200" b="0" dirty="0">
                <a:solidFill>
                  <a:schemeClr val="accent1">
                    <a:lumMod val="50000"/>
                  </a:schemeClr>
                </a:solidFill>
              </a:rPr>
              <a:t>MUCO_BALAD</a:t>
            </a:r>
            <a:r>
              <a:rPr lang="fr-FR" sz="3200" b="0" dirty="0"/>
              <a:t>) </a:t>
            </a:r>
            <a:endParaRPr lang="fr-FR" sz="4000" dirty="0"/>
          </a:p>
        </p:txBody>
      </p:sp>
      <p:pic>
        <p:nvPicPr>
          <p:cNvPr id="4" name="Image 4" descr="Unité de recherche Impact de l&amp;#39;activité physique sur la santé IAPS - (...)  - Université de Toulon">
            <a:extLst>
              <a:ext uri="{FF2B5EF4-FFF2-40B4-BE49-F238E27FC236}">
                <a16:creationId xmlns="" xmlns:a16="http://schemas.microsoft.com/office/drawing/2014/main" id="{C1A4C20C-2280-6B4B-A2C9-8F70C2FDB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5" y="3171796"/>
            <a:ext cx="1677562" cy="97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1" descr="logo-vaincre-la-muco – Erquy, site officiel de la Mairie">
            <a:extLst>
              <a:ext uri="{FF2B5EF4-FFF2-40B4-BE49-F238E27FC236}">
                <a16:creationId xmlns="" xmlns:a16="http://schemas.microsoft.com/office/drawing/2014/main" id="{A2578A51-7B66-0A4D-A5DE-58D7A3DEE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16" y="4217184"/>
            <a:ext cx="1441881" cy="97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01F67317-6A57-B54B-B0F1-94BA5775889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9339" y="4103123"/>
            <a:ext cx="3008742" cy="116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E937187B-24AE-8641-B454-744640CDA4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7910" y="4223043"/>
            <a:ext cx="1879539" cy="10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ité de recherche Impact de l&amp;#39;activité physique sur la santé IAPS - (...)  - Université de Toulon">
            <a:extLst>
              <a:ext uri="{FF2B5EF4-FFF2-40B4-BE49-F238E27FC236}">
                <a16:creationId xmlns="" xmlns:a16="http://schemas.microsoft.com/office/drawing/2014/main" id="{5213B8BF-ECDE-054D-A7DC-09155F867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38" y="6258939"/>
            <a:ext cx="1009831" cy="5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60E6A66-69B2-FD48-8CE2-89EB88CC06F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2440" y="6178597"/>
            <a:ext cx="1743305" cy="67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ÉCOLE UNIVERSITAIRE DE RECHERCHE &amp;quot;ECOSYSTEMES DES SCIENCES DE LA SANTÉ&amp;quot; -  EUR HEALTHY | Université Côte d&amp;#39;Azur | Votre communauté en ligne">
            <a:extLst>
              <a:ext uri="{FF2B5EF4-FFF2-40B4-BE49-F238E27FC236}">
                <a16:creationId xmlns="" xmlns:a16="http://schemas.microsoft.com/office/drawing/2014/main" id="{491A307D-8DBB-4ABA-B657-A97A445B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0" y="6274978"/>
            <a:ext cx="1404074" cy="48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oratoire Motricité Humaine, Expertise, Sport, Santé (LAMHESS) -  Université Côte d&amp;#39;Azur">
            <a:extLst>
              <a:ext uri="{FF2B5EF4-FFF2-40B4-BE49-F238E27FC236}">
                <a16:creationId xmlns="" xmlns:a16="http://schemas.microsoft.com/office/drawing/2014/main" id="{539EB693-EF2A-4507-B88E-CEF061D4A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74" y="6247228"/>
            <a:ext cx="1702464" cy="5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1" descr="logo-vaincre-la-muco – Erquy, site officiel de la Mairie">
            <a:extLst>
              <a:ext uri="{FF2B5EF4-FFF2-40B4-BE49-F238E27FC236}">
                <a16:creationId xmlns="" xmlns:a16="http://schemas.microsoft.com/office/drawing/2014/main" id="{44169FC9-8EF6-5B42-8269-27634634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70" y="6237396"/>
            <a:ext cx="882827" cy="5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CC064FC1-4FEF-48BE-9F81-691E03E37481}"/>
              </a:ext>
            </a:extLst>
          </p:cNvPr>
          <p:cNvSpPr/>
          <p:nvPr/>
        </p:nvSpPr>
        <p:spPr>
          <a:xfrm flipV="1">
            <a:off x="-137652" y="6076332"/>
            <a:ext cx="5614220" cy="83297"/>
          </a:xfrm>
          <a:prstGeom prst="parallelogram">
            <a:avLst/>
          </a:prstGeom>
          <a:solidFill>
            <a:srgbClr val="3F9EB9"/>
          </a:solidFill>
          <a:ln>
            <a:solidFill>
              <a:srgbClr val="3F9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2">
            <a:extLst>
              <a:ext uri="{FF2B5EF4-FFF2-40B4-BE49-F238E27FC236}">
                <a16:creationId xmlns="" xmlns:a16="http://schemas.microsoft.com/office/drawing/2014/main" id="{46DF06DD-D7DC-4043-A5C3-C0AFEB83660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75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2600" b="1" dirty="0">
              <a:solidFill>
                <a:srgbClr val="005478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0D9B203-7790-4EC2-9769-94A70BF3018C}"/>
              </a:ext>
            </a:extLst>
          </p:cNvPr>
          <p:cNvSpPr txBox="1"/>
          <p:nvPr/>
        </p:nvSpPr>
        <p:spPr>
          <a:xfrm>
            <a:off x="1681316" y="145148"/>
            <a:ext cx="882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5478"/>
                </a:solidFill>
              </a:rPr>
              <a:t>Contacts</a:t>
            </a:r>
            <a:endParaRPr lang="fr-FR" sz="3200" b="1" dirty="0">
              <a:solidFill>
                <a:srgbClr val="005478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04DE7C0-F1D5-4CC5-94C7-3184B523D13D}"/>
              </a:ext>
            </a:extLst>
          </p:cNvPr>
          <p:cNvSpPr txBox="1"/>
          <p:nvPr/>
        </p:nvSpPr>
        <p:spPr>
          <a:xfrm>
            <a:off x="904875" y="1489706"/>
            <a:ext cx="103822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 smtClean="0"/>
              <a:t>Raphaëlle </a:t>
            </a:r>
            <a:r>
              <a:rPr lang="fr-FR" sz="2200" b="1" dirty="0" err="1" smtClean="0"/>
              <a:t>Ladune</a:t>
            </a:r>
            <a:endParaRPr lang="fr-FR" sz="2200" b="1" dirty="0"/>
          </a:p>
          <a:p>
            <a:endParaRPr lang="fr-FR" sz="2200" b="1" dirty="0"/>
          </a:p>
          <a:p>
            <a:r>
              <a:rPr lang="fr-FR" sz="2200" dirty="0" smtClean="0"/>
              <a:t>06 </a:t>
            </a:r>
            <a:r>
              <a:rPr lang="fr-FR" sz="2200" dirty="0"/>
              <a:t>18 38 34 10 </a:t>
            </a:r>
            <a:endParaRPr lang="fr-FR" sz="2200" dirty="0" smtClean="0"/>
          </a:p>
          <a:p>
            <a:r>
              <a:rPr lang="fr-FR" sz="2200" dirty="0" smtClean="0">
                <a:hlinkClick r:id="rId10"/>
              </a:rPr>
              <a:t>raphaelle.ladune@univ-cotedazur.fr</a:t>
            </a:r>
            <a:r>
              <a:rPr lang="fr-FR" sz="2200" dirty="0" smtClean="0"/>
              <a:t> </a:t>
            </a:r>
          </a:p>
          <a:p>
            <a:endParaRPr lang="fr-FR" sz="2200" dirty="0"/>
          </a:p>
          <a:p>
            <a:endParaRPr lang="fr-FR" sz="2200" dirty="0" smtClean="0"/>
          </a:p>
          <a:p>
            <a:endParaRPr lang="fr-FR" sz="2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 smtClean="0"/>
              <a:t>Marine </a:t>
            </a:r>
            <a:r>
              <a:rPr lang="fr-FR" sz="2200" b="1" dirty="0" err="1" smtClean="0"/>
              <a:t>Monot</a:t>
            </a:r>
            <a:endParaRPr lang="fr-FR" sz="2200" b="1" dirty="0"/>
          </a:p>
          <a:p>
            <a:endParaRPr lang="fr-FR" sz="2200" b="1" dirty="0"/>
          </a:p>
          <a:p>
            <a:r>
              <a:rPr lang="fr-FR" sz="2200" dirty="0"/>
              <a:t>06 </a:t>
            </a:r>
            <a:r>
              <a:rPr lang="fr-FR" sz="2200" dirty="0" smtClean="0"/>
              <a:t>17 80 25 85</a:t>
            </a:r>
            <a:endParaRPr lang="fr-FR" sz="2200" dirty="0"/>
          </a:p>
          <a:p>
            <a:r>
              <a:rPr lang="fr-FR" sz="2200" dirty="0">
                <a:hlinkClick r:id="rId11"/>
              </a:rPr>
              <a:t>m</a:t>
            </a:r>
            <a:r>
              <a:rPr lang="fr-FR" sz="2200" dirty="0" smtClean="0">
                <a:hlinkClick r:id="rId11"/>
              </a:rPr>
              <a:t>arine.monot29@gmail.com</a:t>
            </a:r>
            <a:r>
              <a:rPr lang="fr-FR" sz="2200" dirty="0" smtClean="0"/>
              <a:t> </a:t>
            </a:r>
            <a:endParaRPr lang="fr-FR" sz="2200" dirty="0"/>
          </a:p>
          <a:p>
            <a:endParaRPr lang="fr-FR" sz="2200" dirty="0"/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F1753F2B-EAC7-264E-8D62-C59381D63F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4522" y="6154790"/>
            <a:ext cx="1206517" cy="6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ité de recherche Impact de l&amp;#39;activité physique sur la santé IAPS - (...)  - Université de Toulon">
            <a:extLst>
              <a:ext uri="{FF2B5EF4-FFF2-40B4-BE49-F238E27FC236}">
                <a16:creationId xmlns="" xmlns:a16="http://schemas.microsoft.com/office/drawing/2014/main" id="{5213B8BF-ECDE-054D-A7DC-09155F867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38" y="6258939"/>
            <a:ext cx="1009831" cy="5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60E6A66-69B2-FD48-8CE2-89EB88CC06F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2440" y="6178597"/>
            <a:ext cx="1743305" cy="67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ÉCOLE UNIVERSITAIRE DE RECHERCHE &amp;quot;ECOSYSTEMES DES SCIENCES DE LA SANTÉ&amp;quot; -  EUR HEALTHY | Université Côte d&amp;#39;Azur | Votre communauté en ligne">
            <a:extLst>
              <a:ext uri="{FF2B5EF4-FFF2-40B4-BE49-F238E27FC236}">
                <a16:creationId xmlns="" xmlns:a16="http://schemas.microsoft.com/office/drawing/2014/main" id="{491A307D-8DBB-4ABA-B657-A97A445B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0" y="6274978"/>
            <a:ext cx="1404074" cy="48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oratoire Motricité Humaine, Expertise, Sport, Santé (LAMHESS) -  Université Côte d&amp;#39;Azur">
            <a:extLst>
              <a:ext uri="{FF2B5EF4-FFF2-40B4-BE49-F238E27FC236}">
                <a16:creationId xmlns="" xmlns:a16="http://schemas.microsoft.com/office/drawing/2014/main" id="{539EB693-EF2A-4507-B88E-CEF061D4A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74" y="6247228"/>
            <a:ext cx="1702464" cy="5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1" descr="logo-vaincre-la-muco – Erquy, site officiel de la Mairie">
            <a:extLst>
              <a:ext uri="{FF2B5EF4-FFF2-40B4-BE49-F238E27FC236}">
                <a16:creationId xmlns="" xmlns:a16="http://schemas.microsoft.com/office/drawing/2014/main" id="{44169FC9-8EF6-5B42-8269-27634634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70" y="6237396"/>
            <a:ext cx="882827" cy="5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CC064FC1-4FEF-48BE-9F81-691E03E37481}"/>
              </a:ext>
            </a:extLst>
          </p:cNvPr>
          <p:cNvSpPr/>
          <p:nvPr/>
        </p:nvSpPr>
        <p:spPr>
          <a:xfrm flipV="1">
            <a:off x="-137652" y="6076332"/>
            <a:ext cx="5614220" cy="83297"/>
          </a:xfrm>
          <a:prstGeom prst="parallelogram">
            <a:avLst/>
          </a:prstGeom>
          <a:solidFill>
            <a:srgbClr val="3F9EB9"/>
          </a:solidFill>
          <a:ln>
            <a:solidFill>
              <a:srgbClr val="3F9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2">
            <a:extLst>
              <a:ext uri="{FF2B5EF4-FFF2-40B4-BE49-F238E27FC236}">
                <a16:creationId xmlns="" xmlns:a16="http://schemas.microsoft.com/office/drawing/2014/main" id="{46DF06DD-D7DC-4043-A5C3-C0AFEB83660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75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2600" b="1" dirty="0">
              <a:solidFill>
                <a:srgbClr val="005478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0D9B203-7790-4EC2-9769-94A70BF3018C}"/>
              </a:ext>
            </a:extLst>
          </p:cNvPr>
          <p:cNvSpPr txBox="1"/>
          <p:nvPr/>
        </p:nvSpPr>
        <p:spPr>
          <a:xfrm>
            <a:off x="313978" y="145148"/>
            <a:ext cx="11451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5478"/>
                </a:solidFill>
              </a:rPr>
              <a:t>Bénéfices de l’Activité Physique chez des patients atteints de mucoviscidose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A5872C21-E327-4E31-86E0-15DE36365F14}"/>
              </a:ext>
            </a:extLst>
          </p:cNvPr>
          <p:cNvSpPr txBox="1"/>
          <p:nvPr/>
        </p:nvSpPr>
        <p:spPr>
          <a:xfrm>
            <a:off x="5522498" y="3928046"/>
            <a:ext cx="769237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MAIS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890D6F1A-7CD9-4A18-BFDC-92FD94DA7BA2}"/>
              </a:ext>
            </a:extLst>
          </p:cNvPr>
          <p:cNvSpPr txBox="1"/>
          <p:nvPr/>
        </p:nvSpPr>
        <p:spPr>
          <a:xfrm>
            <a:off x="1004014" y="5074143"/>
            <a:ext cx="3274784" cy="707886"/>
          </a:xfrm>
          <a:prstGeom prst="rect">
            <a:avLst/>
          </a:prstGeom>
          <a:solidFill>
            <a:schemeClr val="bg2"/>
          </a:solidFill>
          <a:ln w="19050">
            <a:noFill/>
            <a:prstDash val="sys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r-FR" sz="1400" b="1" dirty="0" smtClean="0"/>
              <a:t>Niveaux </a:t>
            </a:r>
            <a:r>
              <a:rPr lang="fr-FR" sz="1400" b="1" dirty="0"/>
              <a:t>d’AP &lt; aux recommandations en vigueur </a:t>
            </a:r>
          </a:p>
          <a:p>
            <a:pPr algn="ctr">
              <a:buClr>
                <a:schemeClr val="accent2"/>
              </a:buClr>
            </a:pPr>
            <a:r>
              <a:rPr lang="fr-FR" sz="1200" i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fr-FR" sz="1200" i="1" dirty="0" err="1">
                <a:solidFill>
                  <a:schemeClr val="accent5">
                    <a:lumMod val="50000"/>
                  </a:schemeClr>
                </a:solidFill>
              </a:rPr>
              <a:t>Karila</a:t>
            </a:r>
            <a:r>
              <a:rPr lang="fr-FR" sz="1200" i="1" dirty="0">
                <a:solidFill>
                  <a:schemeClr val="accent5">
                    <a:lumMod val="50000"/>
                  </a:schemeClr>
                </a:solidFill>
              </a:rPr>
              <a:t> et al., 2010)</a:t>
            </a:r>
            <a:endParaRPr lang="fr-FR" sz="1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AA78B3FE-AFF4-474F-8FA5-BD8CD0CFFB03}"/>
              </a:ext>
            </a:extLst>
          </p:cNvPr>
          <p:cNvSpPr txBox="1"/>
          <p:nvPr/>
        </p:nvSpPr>
        <p:spPr>
          <a:xfrm>
            <a:off x="4404811" y="5074143"/>
            <a:ext cx="3269636" cy="707886"/>
          </a:xfrm>
          <a:prstGeom prst="rect">
            <a:avLst/>
          </a:prstGeom>
          <a:solidFill>
            <a:schemeClr val="bg2"/>
          </a:solidFill>
          <a:ln w="19050">
            <a:noFill/>
            <a:prstDash val="sys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r-FR" sz="1400" b="1" dirty="0"/>
              <a:t>Niveaux d’intensité en AP des patients MV &lt; à l’intensité recommandée </a:t>
            </a:r>
          </a:p>
          <a:p>
            <a:pPr algn="ctr">
              <a:buClr>
                <a:schemeClr val="accent2"/>
              </a:buClr>
            </a:pPr>
            <a:r>
              <a:rPr lang="fr-FR" sz="1200" i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fr-FR" sz="1200" i="1" dirty="0" err="1">
                <a:solidFill>
                  <a:schemeClr val="accent5">
                    <a:lumMod val="50000"/>
                  </a:schemeClr>
                </a:solidFill>
              </a:rPr>
              <a:t>Burnett</a:t>
            </a:r>
            <a:r>
              <a:rPr lang="fr-FR" sz="1200" i="1" dirty="0">
                <a:solidFill>
                  <a:schemeClr val="accent5">
                    <a:lumMod val="50000"/>
                  </a:schemeClr>
                </a:solidFill>
              </a:rPr>
              <a:t> et al., 2020)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CC5E82D0-620E-4477-8160-B25C19207A9B}"/>
              </a:ext>
            </a:extLst>
          </p:cNvPr>
          <p:cNvSpPr txBox="1"/>
          <p:nvPr/>
        </p:nvSpPr>
        <p:spPr>
          <a:xfrm>
            <a:off x="8048116" y="2542751"/>
            <a:ext cx="3408219" cy="13388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fr-FR" sz="1400" b="1" dirty="0"/>
          </a:p>
          <a:p>
            <a:pPr algn="ctr">
              <a:spcBef>
                <a:spcPts val="600"/>
              </a:spcBef>
            </a:pPr>
            <a:r>
              <a:rPr lang="fr-FR" sz="1400" b="1" dirty="0"/>
              <a:t>Bénéfices psychologiques et impact positif sur la qualité de vie</a:t>
            </a:r>
          </a:p>
          <a:p>
            <a:pPr algn="ctr">
              <a:spcAft>
                <a:spcPts val="1200"/>
              </a:spcAft>
            </a:pPr>
            <a:r>
              <a:rPr lang="fr-FR" sz="1200" i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fr-FR" sz="1200" i="1" dirty="0" err="1">
                <a:solidFill>
                  <a:schemeClr val="accent5">
                    <a:lumMod val="50000"/>
                  </a:schemeClr>
                </a:solidFill>
              </a:rPr>
              <a:t>Hebestreit</a:t>
            </a:r>
            <a:r>
              <a:rPr lang="fr-FR" sz="1200" i="1" dirty="0">
                <a:solidFill>
                  <a:schemeClr val="accent5">
                    <a:lumMod val="50000"/>
                  </a:schemeClr>
                </a:solidFill>
              </a:rPr>
              <a:t> et al., 2014)</a:t>
            </a:r>
          </a:p>
          <a:p>
            <a:endParaRPr lang="fr-FR" sz="1200" dirty="0"/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C1771D9F-338E-4A55-9FEE-037CCBE6BB6B}"/>
              </a:ext>
            </a:extLst>
          </p:cNvPr>
          <p:cNvSpPr txBox="1"/>
          <p:nvPr/>
        </p:nvSpPr>
        <p:spPr>
          <a:xfrm>
            <a:off x="4107278" y="2571611"/>
            <a:ext cx="347947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fr-FR" sz="1400" b="1" dirty="0"/>
          </a:p>
          <a:p>
            <a:pPr algn="ctr"/>
            <a:r>
              <a:rPr lang="fr-FR" sz="1400" b="1" dirty="0"/>
              <a:t>Impact positif sur la tolérance à l’effort et sur l’espérance de vie des patients MV</a:t>
            </a:r>
          </a:p>
          <a:p>
            <a:pPr algn="ctr"/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200" i="1" dirty="0">
                <a:solidFill>
                  <a:schemeClr val="accent5">
                    <a:lumMod val="50000"/>
                  </a:schemeClr>
                </a:solidFill>
              </a:rPr>
              <a:t>(Nixon et al., 1992 </a:t>
            </a:r>
            <a:r>
              <a:rPr lang="fr-FR" sz="1200" dirty="0">
                <a:solidFill>
                  <a:schemeClr val="accent5">
                    <a:lumMod val="50000"/>
                  </a:schemeClr>
                </a:solidFill>
              </a:rPr>
              <a:t>; </a:t>
            </a:r>
            <a:r>
              <a:rPr lang="fr-FR" sz="1200" i="1" dirty="0" err="1">
                <a:solidFill>
                  <a:schemeClr val="accent5">
                    <a:lumMod val="50000"/>
                  </a:schemeClr>
                </a:solidFill>
              </a:rPr>
              <a:t>Fogarty</a:t>
            </a:r>
            <a:r>
              <a:rPr lang="fr-FR" sz="1200" i="1" dirty="0">
                <a:solidFill>
                  <a:schemeClr val="accent5">
                    <a:lumMod val="50000"/>
                  </a:schemeClr>
                </a:solidFill>
              </a:rPr>
              <a:t> et al., 2012)</a:t>
            </a:r>
          </a:p>
          <a:p>
            <a:endParaRPr lang="fr-FR" sz="1200" dirty="0"/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7F63CE99-179E-40B4-B116-7FB19CC3112E}"/>
              </a:ext>
            </a:extLst>
          </p:cNvPr>
          <p:cNvSpPr txBox="1"/>
          <p:nvPr/>
        </p:nvSpPr>
        <p:spPr>
          <a:xfrm>
            <a:off x="4689171" y="1092826"/>
            <a:ext cx="229193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Activité Physique (AP)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="" xmlns:a16="http://schemas.microsoft.com/office/drawing/2014/main" id="{7D6BFAED-7B32-48C7-8EDE-31DE690567C2}"/>
              </a:ext>
            </a:extLst>
          </p:cNvPr>
          <p:cNvCxnSpPr>
            <a:stCxn id="19" idx="2"/>
            <a:endCxn id="17" idx="0"/>
          </p:cNvCxnSpPr>
          <p:nvPr/>
        </p:nvCxnSpPr>
        <p:spPr>
          <a:xfrm>
            <a:off x="5835140" y="1462158"/>
            <a:ext cx="3917086" cy="108059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="" xmlns:a16="http://schemas.microsoft.com/office/drawing/2014/main" id="{18DE9483-9BAA-4E33-A971-2F5CE2B73612}"/>
              </a:ext>
            </a:extLst>
          </p:cNvPr>
          <p:cNvCxnSpPr>
            <a:stCxn id="19" idx="2"/>
            <a:endCxn id="18" idx="0"/>
          </p:cNvCxnSpPr>
          <p:nvPr/>
        </p:nvCxnSpPr>
        <p:spPr>
          <a:xfrm>
            <a:off x="5835140" y="1462158"/>
            <a:ext cx="11873" cy="110945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F3F1CB52-FB48-40BF-A323-D1645B83DC01}"/>
              </a:ext>
            </a:extLst>
          </p:cNvPr>
          <p:cNvSpPr txBox="1"/>
          <p:nvPr/>
        </p:nvSpPr>
        <p:spPr>
          <a:xfrm>
            <a:off x="515464" y="2542794"/>
            <a:ext cx="3092332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fr-FR" sz="1400" b="1" dirty="0"/>
          </a:p>
          <a:p>
            <a:pPr algn="ctr"/>
            <a:r>
              <a:rPr lang="fr-FR" sz="1400" b="1" dirty="0"/>
              <a:t>Bénéfices musculaires (réversibilité des altérations musculaires MV et maintien de la masse musculaire)</a:t>
            </a:r>
          </a:p>
          <a:p>
            <a:pPr algn="ctr"/>
            <a:r>
              <a:rPr lang="fr-FR" sz="1200" i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fr-FR" sz="1200" i="1" dirty="0" err="1">
                <a:solidFill>
                  <a:schemeClr val="accent5">
                    <a:lumMod val="50000"/>
                  </a:schemeClr>
                </a:solidFill>
              </a:rPr>
              <a:t>Gruet</a:t>
            </a:r>
            <a:r>
              <a:rPr lang="fr-FR" sz="1200" i="1" dirty="0">
                <a:solidFill>
                  <a:schemeClr val="accent5">
                    <a:lumMod val="50000"/>
                  </a:schemeClr>
                </a:solidFill>
              </a:rPr>
              <a:t> et al., 2015)</a:t>
            </a:r>
          </a:p>
          <a:p>
            <a:endParaRPr lang="fr-FR" sz="1200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="" xmlns:a16="http://schemas.microsoft.com/office/drawing/2014/main" id="{A8AA768A-B262-466B-AB24-EBF0D268AAFA}"/>
              </a:ext>
            </a:extLst>
          </p:cNvPr>
          <p:cNvCxnSpPr>
            <a:stCxn id="19" idx="2"/>
          </p:cNvCxnSpPr>
          <p:nvPr/>
        </p:nvCxnSpPr>
        <p:spPr>
          <a:xfrm flipH="1">
            <a:off x="2000670" y="1462158"/>
            <a:ext cx="3834470" cy="108063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911A920E-3F68-164E-85C2-B025CCB7A1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4522" y="6154790"/>
            <a:ext cx="1206517" cy="67286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9173A6CB-8097-A540-9B02-564572EA2BE0}"/>
              </a:ext>
            </a:extLst>
          </p:cNvPr>
          <p:cNvSpPr txBox="1"/>
          <p:nvPr/>
        </p:nvSpPr>
        <p:spPr>
          <a:xfrm>
            <a:off x="7918350" y="5092192"/>
            <a:ext cx="3269636" cy="707886"/>
          </a:xfrm>
          <a:prstGeom prst="rect">
            <a:avLst/>
          </a:prstGeom>
          <a:solidFill>
            <a:schemeClr val="bg2"/>
          </a:solidFill>
          <a:ln w="19050">
            <a:noFill/>
            <a:prstDash val="sys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r-FR" sz="1400" b="1" dirty="0"/>
              <a:t>Niveaux d’AP des patients MV &lt; </a:t>
            </a:r>
          </a:p>
          <a:p>
            <a:pPr algn="ctr">
              <a:buClr>
                <a:schemeClr val="accent2"/>
              </a:buClr>
            </a:pPr>
            <a:r>
              <a:rPr lang="fr-FR" sz="1400" b="1" dirty="0"/>
              <a:t>à ceux des individus sains du même âge </a:t>
            </a:r>
          </a:p>
          <a:p>
            <a:pPr algn="ctr">
              <a:buClr>
                <a:schemeClr val="accent2"/>
              </a:buClr>
            </a:pPr>
            <a:r>
              <a:rPr lang="fr-FR" sz="1200" i="1" dirty="0">
                <a:solidFill>
                  <a:schemeClr val="accent5">
                    <a:lumMod val="50000"/>
                  </a:schemeClr>
                </a:solidFill>
              </a:rPr>
              <a:t>(Prasad &amp; </a:t>
            </a:r>
            <a:r>
              <a:rPr lang="fr-FR" sz="1200" i="1" dirty="0" err="1">
                <a:solidFill>
                  <a:schemeClr val="accent5">
                    <a:lumMod val="50000"/>
                  </a:schemeClr>
                </a:solidFill>
              </a:rPr>
              <a:t>Cerny</a:t>
            </a:r>
            <a:r>
              <a:rPr lang="fr-FR" sz="1200" i="1" dirty="0">
                <a:solidFill>
                  <a:schemeClr val="accent5">
                    <a:lumMod val="50000"/>
                  </a:schemeClr>
                </a:solidFill>
              </a:rPr>
              <a:t>, 2002)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="" xmlns:a16="http://schemas.microsoft.com/office/drawing/2014/main" id="{27B0ABA3-1DB3-5946-AADB-467C068DADB8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5877381" y="4317897"/>
            <a:ext cx="3675787" cy="77429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="" xmlns:a16="http://schemas.microsoft.com/office/drawing/2014/main" id="{3B161CAE-F9EB-054F-BA1A-3AF2EAB84DE5}"/>
              </a:ext>
            </a:extLst>
          </p:cNvPr>
          <p:cNvCxnSpPr>
            <a:cxnSpLocks/>
          </p:cNvCxnSpPr>
          <p:nvPr/>
        </p:nvCxnSpPr>
        <p:spPr>
          <a:xfrm>
            <a:off x="5877381" y="4317897"/>
            <a:ext cx="0" cy="76258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="" xmlns:a16="http://schemas.microsoft.com/office/drawing/2014/main" id="{A90AD0C8-1E82-0948-A547-8D05AA076D45}"/>
              </a:ext>
            </a:extLst>
          </p:cNvPr>
          <p:cNvCxnSpPr>
            <a:cxnSpLocks/>
          </p:cNvCxnSpPr>
          <p:nvPr/>
        </p:nvCxnSpPr>
        <p:spPr>
          <a:xfrm flipH="1">
            <a:off x="2286000" y="4317897"/>
            <a:ext cx="3591381" cy="76258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68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4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ité de recherche Impact de l&amp;#39;activité physique sur la santé IAPS - (...)  - Université de Toulon">
            <a:extLst>
              <a:ext uri="{FF2B5EF4-FFF2-40B4-BE49-F238E27FC236}">
                <a16:creationId xmlns="" xmlns:a16="http://schemas.microsoft.com/office/drawing/2014/main" id="{5213B8BF-ECDE-054D-A7DC-09155F867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38" y="6258939"/>
            <a:ext cx="1009831" cy="5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60E6A66-69B2-FD48-8CE2-89EB88CC06F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2440" y="6178597"/>
            <a:ext cx="1743305" cy="67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ÉCOLE UNIVERSITAIRE DE RECHERCHE &amp;quot;ECOSYSTEMES DES SCIENCES DE LA SANTÉ&amp;quot; -  EUR HEALTHY | Université Côte d&amp;#39;Azur | Votre communauté en ligne">
            <a:extLst>
              <a:ext uri="{FF2B5EF4-FFF2-40B4-BE49-F238E27FC236}">
                <a16:creationId xmlns="" xmlns:a16="http://schemas.microsoft.com/office/drawing/2014/main" id="{491A307D-8DBB-4ABA-B657-A97A445B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0" y="6274978"/>
            <a:ext cx="1404074" cy="48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oratoire Motricité Humaine, Expertise, Sport, Santé (LAMHESS) -  Université Côte d&amp;#39;Azur">
            <a:extLst>
              <a:ext uri="{FF2B5EF4-FFF2-40B4-BE49-F238E27FC236}">
                <a16:creationId xmlns="" xmlns:a16="http://schemas.microsoft.com/office/drawing/2014/main" id="{539EB693-EF2A-4507-B88E-CEF061D4A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74" y="6247228"/>
            <a:ext cx="1702464" cy="5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1" descr="logo-vaincre-la-muco – Erquy, site officiel de la Mairie">
            <a:extLst>
              <a:ext uri="{FF2B5EF4-FFF2-40B4-BE49-F238E27FC236}">
                <a16:creationId xmlns="" xmlns:a16="http://schemas.microsoft.com/office/drawing/2014/main" id="{44169FC9-8EF6-5B42-8269-27634634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70" y="6237396"/>
            <a:ext cx="882827" cy="5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CC064FC1-4FEF-48BE-9F81-691E03E37481}"/>
              </a:ext>
            </a:extLst>
          </p:cNvPr>
          <p:cNvSpPr/>
          <p:nvPr/>
        </p:nvSpPr>
        <p:spPr>
          <a:xfrm flipV="1">
            <a:off x="-137652" y="6076332"/>
            <a:ext cx="5614220" cy="83297"/>
          </a:xfrm>
          <a:prstGeom prst="parallelogram">
            <a:avLst/>
          </a:prstGeom>
          <a:solidFill>
            <a:srgbClr val="3F9EB9"/>
          </a:solidFill>
          <a:ln>
            <a:solidFill>
              <a:srgbClr val="3F9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2">
            <a:extLst>
              <a:ext uri="{FF2B5EF4-FFF2-40B4-BE49-F238E27FC236}">
                <a16:creationId xmlns="" xmlns:a16="http://schemas.microsoft.com/office/drawing/2014/main" id="{46DF06DD-D7DC-4043-A5C3-C0AFEB83660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75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2600" b="1" dirty="0">
              <a:solidFill>
                <a:srgbClr val="005478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0D9B203-7790-4EC2-9769-94A70BF3018C}"/>
              </a:ext>
            </a:extLst>
          </p:cNvPr>
          <p:cNvSpPr txBox="1"/>
          <p:nvPr/>
        </p:nvSpPr>
        <p:spPr>
          <a:xfrm>
            <a:off x="1681316" y="145148"/>
            <a:ext cx="882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5478"/>
                </a:solidFill>
              </a:rPr>
              <a:t>Contexte MUCO_BALAD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4B8D301F-EA80-4228-84F1-08F3DF6F483D}"/>
              </a:ext>
            </a:extLst>
          </p:cNvPr>
          <p:cNvSpPr txBox="1"/>
          <p:nvPr/>
        </p:nvSpPr>
        <p:spPr>
          <a:xfrm>
            <a:off x="630161" y="1227558"/>
            <a:ext cx="112478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Développement d’un questionnaire psychométrique mesurant la Balance Décisionnelle pour l’AP chez les patients MV (adulte), prenant en compte les barrières et les facilitateurs perçus par les patients </a:t>
            </a:r>
            <a:r>
              <a:rPr lang="fr-FR" sz="2000" dirty="0">
                <a:solidFill>
                  <a:schemeClr val="accent2"/>
                </a:solidFill>
              </a:rPr>
              <a:t>(Projet MUCO_BEX)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2000" u="sng" dirty="0"/>
              <a:t>Deux catégories divisées en trois sous-catégories:</a:t>
            </a:r>
            <a:r>
              <a:rPr lang="fr-FR" sz="2000" dirty="0"/>
              <a:t> </a:t>
            </a:r>
          </a:p>
          <a:p>
            <a:pPr lvl="1">
              <a:buClr>
                <a:schemeClr val="accent2"/>
              </a:buClr>
            </a:pPr>
            <a:r>
              <a:rPr lang="fr-FR" sz="2000" dirty="0">
                <a:solidFill>
                  <a:srgbClr val="F49146"/>
                </a:solidFill>
              </a:rPr>
              <a:t>A.1.</a:t>
            </a:r>
            <a:r>
              <a:rPr lang="fr-FR" sz="2000" dirty="0"/>
              <a:t> les barrières physiques				</a:t>
            </a:r>
            <a:r>
              <a:rPr lang="fr-FR" sz="2000" dirty="0">
                <a:solidFill>
                  <a:srgbClr val="F49146"/>
                </a:solidFill>
              </a:rPr>
              <a:t>B.1.</a:t>
            </a:r>
            <a:r>
              <a:rPr lang="fr-FR" sz="2000" dirty="0"/>
              <a:t> les facilitateurs physiques</a:t>
            </a:r>
          </a:p>
          <a:p>
            <a:pPr lvl="1">
              <a:buClr>
                <a:schemeClr val="accent2"/>
              </a:buClr>
            </a:pPr>
            <a:r>
              <a:rPr lang="fr-FR" sz="2000" dirty="0">
                <a:solidFill>
                  <a:srgbClr val="F49146"/>
                </a:solidFill>
              </a:rPr>
              <a:t>A.2.</a:t>
            </a:r>
            <a:r>
              <a:rPr lang="fr-FR" sz="2000" dirty="0"/>
              <a:t> les barrières psychologiques			</a:t>
            </a:r>
            <a:r>
              <a:rPr lang="fr-FR" sz="2000" dirty="0">
                <a:solidFill>
                  <a:srgbClr val="F49146"/>
                </a:solidFill>
              </a:rPr>
              <a:t>B.2.</a:t>
            </a:r>
            <a:r>
              <a:rPr lang="fr-FR" sz="2000" dirty="0"/>
              <a:t> les facilitateurs psychologiques </a:t>
            </a:r>
          </a:p>
          <a:p>
            <a:pPr lvl="1">
              <a:buClr>
                <a:schemeClr val="accent2"/>
              </a:buClr>
            </a:pPr>
            <a:r>
              <a:rPr lang="fr-FR" sz="2000" dirty="0">
                <a:solidFill>
                  <a:srgbClr val="F49146"/>
                </a:solidFill>
              </a:rPr>
              <a:t>A.3.</a:t>
            </a:r>
            <a:r>
              <a:rPr lang="fr-FR" sz="2000" dirty="0"/>
              <a:t> les barrières environnementales			</a:t>
            </a:r>
            <a:r>
              <a:rPr lang="fr-FR" sz="2000" dirty="0">
                <a:solidFill>
                  <a:srgbClr val="F49146"/>
                </a:solidFill>
              </a:rPr>
              <a:t>B.3.</a:t>
            </a:r>
            <a:r>
              <a:rPr lang="fr-FR" sz="2000" dirty="0"/>
              <a:t> les facilitateurs environnementaux </a:t>
            </a:r>
          </a:p>
          <a:p>
            <a:pPr lvl="1">
              <a:buClr>
                <a:schemeClr val="accent2"/>
              </a:buClr>
            </a:pPr>
            <a:endParaRPr lang="fr-FR" sz="100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lvl="1">
              <a:buClr>
                <a:schemeClr val="accent2"/>
              </a:buClr>
            </a:pPr>
            <a:r>
              <a:rPr lang="fr-FR" sz="2000" dirty="0">
                <a:solidFill>
                  <a:schemeClr val="accent2"/>
                </a:solidFill>
                <a:sym typeface="Wingdings" panose="05000000000000000000" pitchFamily="2" charset="2"/>
              </a:rPr>
              <a:t>	</a:t>
            </a: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/>
              <a:t>Permet l’évaluation du stade de changement du patient à l’égard de l’AP et favorise l’individualisation de sa prise en charge.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2000" b="1" dirty="0"/>
              <a:t>Limites de l’outil : </a:t>
            </a:r>
          </a:p>
          <a:p>
            <a:pPr marL="285750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fr-FR" sz="2000" dirty="0"/>
              <a:t>Outil adapté aux patients adultes </a:t>
            </a:r>
            <a:r>
              <a:rPr lang="fr-FR" sz="2000" dirty="0">
                <a:sym typeface="Wingdings" panose="05000000000000000000" pitchFamily="2" charset="2"/>
              </a:rPr>
              <a:t> plus de la moitié des patients MV représente des patients mineurs. </a:t>
            </a:r>
          </a:p>
          <a:p>
            <a:pPr marL="285750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fr-FR" sz="2000" dirty="0">
                <a:sym typeface="Wingdings" panose="05000000000000000000" pitchFamily="2" charset="2"/>
              </a:rPr>
              <a:t>Mode de passation actuel « papier-crayon » limite son utilisation dans les CRCM.</a:t>
            </a:r>
            <a:endParaRPr lang="fr-FR" sz="2000" dirty="0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28D2B6B9-5C74-7D41-B186-F18DE80BC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4522" y="6154790"/>
            <a:ext cx="1206517" cy="6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ité de recherche Impact de l&amp;#39;activité physique sur la santé IAPS - (...)  - Université de Toulon">
            <a:extLst>
              <a:ext uri="{FF2B5EF4-FFF2-40B4-BE49-F238E27FC236}">
                <a16:creationId xmlns="" xmlns:a16="http://schemas.microsoft.com/office/drawing/2014/main" id="{5213B8BF-ECDE-054D-A7DC-09155F867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38" y="6258939"/>
            <a:ext cx="1009831" cy="5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60E6A66-69B2-FD48-8CE2-89EB88CC06F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2440" y="6178597"/>
            <a:ext cx="1743305" cy="67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ÉCOLE UNIVERSITAIRE DE RECHERCHE &amp;quot;ECOSYSTEMES DES SCIENCES DE LA SANTÉ&amp;quot; -  EUR HEALTHY | Université Côte d&amp;#39;Azur | Votre communauté en ligne">
            <a:extLst>
              <a:ext uri="{FF2B5EF4-FFF2-40B4-BE49-F238E27FC236}">
                <a16:creationId xmlns="" xmlns:a16="http://schemas.microsoft.com/office/drawing/2014/main" id="{491A307D-8DBB-4ABA-B657-A97A445B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0" y="6274978"/>
            <a:ext cx="1404074" cy="48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oratoire Motricité Humaine, Expertise, Sport, Santé (LAMHESS) -  Université Côte d&amp;#39;Azur">
            <a:extLst>
              <a:ext uri="{FF2B5EF4-FFF2-40B4-BE49-F238E27FC236}">
                <a16:creationId xmlns="" xmlns:a16="http://schemas.microsoft.com/office/drawing/2014/main" id="{539EB693-EF2A-4507-B88E-CEF061D4A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74" y="6247228"/>
            <a:ext cx="1702464" cy="5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1" descr="logo-vaincre-la-muco – Erquy, site officiel de la Mairie">
            <a:extLst>
              <a:ext uri="{FF2B5EF4-FFF2-40B4-BE49-F238E27FC236}">
                <a16:creationId xmlns="" xmlns:a16="http://schemas.microsoft.com/office/drawing/2014/main" id="{44169FC9-8EF6-5B42-8269-27634634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70" y="6237396"/>
            <a:ext cx="882827" cy="5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CC064FC1-4FEF-48BE-9F81-691E03E37481}"/>
              </a:ext>
            </a:extLst>
          </p:cNvPr>
          <p:cNvSpPr/>
          <p:nvPr/>
        </p:nvSpPr>
        <p:spPr>
          <a:xfrm flipV="1">
            <a:off x="-137652" y="6076332"/>
            <a:ext cx="5614220" cy="83297"/>
          </a:xfrm>
          <a:prstGeom prst="parallelogram">
            <a:avLst/>
          </a:prstGeom>
          <a:solidFill>
            <a:srgbClr val="3F9EB9"/>
          </a:solidFill>
          <a:ln>
            <a:solidFill>
              <a:srgbClr val="3F9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2">
            <a:extLst>
              <a:ext uri="{FF2B5EF4-FFF2-40B4-BE49-F238E27FC236}">
                <a16:creationId xmlns="" xmlns:a16="http://schemas.microsoft.com/office/drawing/2014/main" id="{46DF06DD-D7DC-4043-A5C3-C0AFEB83660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75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2600" b="1" dirty="0">
              <a:solidFill>
                <a:srgbClr val="005478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0D9B203-7790-4EC2-9769-94A70BF3018C}"/>
              </a:ext>
            </a:extLst>
          </p:cNvPr>
          <p:cNvSpPr txBox="1"/>
          <p:nvPr/>
        </p:nvSpPr>
        <p:spPr>
          <a:xfrm>
            <a:off x="1681316" y="145148"/>
            <a:ext cx="882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5478"/>
                </a:solidFill>
              </a:rPr>
              <a:t>Exemples d’items</a:t>
            </a:r>
            <a:endParaRPr lang="fr-FR" sz="3200" b="1" dirty="0">
              <a:solidFill>
                <a:srgbClr val="005478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04DE7C0-F1D5-4CC5-94C7-3184B523D13D}"/>
              </a:ext>
            </a:extLst>
          </p:cNvPr>
          <p:cNvSpPr txBox="1"/>
          <p:nvPr/>
        </p:nvSpPr>
        <p:spPr>
          <a:xfrm>
            <a:off x="598073" y="1316666"/>
            <a:ext cx="110126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Facilitateurs</a:t>
            </a:r>
            <a:endParaRPr lang="fr-FR" b="1" dirty="0"/>
          </a:p>
          <a:p>
            <a:endParaRPr lang="fr-FR" sz="900" b="1" dirty="0"/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accent2"/>
                </a:solidFill>
              </a:rPr>
              <a:t>Facilitateurs physiques : </a:t>
            </a:r>
            <a:r>
              <a:rPr lang="fr-FR" dirty="0" smtClean="0"/>
              <a:t>Cela </a:t>
            </a:r>
            <a:r>
              <a:rPr lang="fr-FR" dirty="0"/>
              <a:t>développe mes muscles respiratoires et réduit mon essoufflement.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F49146"/>
                </a:solidFill>
              </a:rPr>
              <a:t>Facilitateurs psychologiques : </a:t>
            </a:r>
            <a:r>
              <a:rPr lang="fr-FR" dirty="0"/>
              <a:t>C’est l’occasion de penser à autre chose. Cela me permet de rencontrer d’autres personnes.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accent2"/>
                </a:solidFill>
              </a:rPr>
              <a:t>Facilitateurs environnementaux : </a:t>
            </a:r>
            <a:r>
              <a:rPr lang="fr-FR" dirty="0"/>
              <a:t>Je bénéficie de lieux adaptés à ma pratique. J’ai une offre de pratique près de chez moi. 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b="1" dirty="0" smtClean="0"/>
              <a:t>Barrières </a:t>
            </a:r>
            <a:endParaRPr lang="fr-FR" b="1" dirty="0"/>
          </a:p>
          <a:p>
            <a:endParaRPr lang="fr-FR" sz="900" b="1" dirty="0"/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accent2"/>
                </a:solidFill>
              </a:rPr>
              <a:t>Barrières </a:t>
            </a:r>
            <a:r>
              <a:rPr lang="fr-FR" dirty="0">
                <a:solidFill>
                  <a:schemeClr val="accent2"/>
                </a:solidFill>
              </a:rPr>
              <a:t>physiques : </a:t>
            </a:r>
            <a:r>
              <a:rPr lang="fr-FR" dirty="0"/>
              <a:t>Cela me fatigue trop. Je </a:t>
            </a:r>
            <a:r>
              <a:rPr lang="fr-FR" dirty="0" err="1"/>
              <a:t>désature</a:t>
            </a:r>
            <a:r>
              <a:rPr lang="fr-FR" dirty="0"/>
              <a:t> très vite.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F49146"/>
                </a:solidFill>
              </a:rPr>
              <a:t>Barrières </a:t>
            </a:r>
            <a:r>
              <a:rPr lang="fr-FR" dirty="0">
                <a:solidFill>
                  <a:srgbClr val="F49146"/>
                </a:solidFill>
              </a:rPr>
              <a:t>psychologiques : </a:t>
            </a:r>
            <a:r>
              <a:rPr lang="fr-FR" dirty="0"/>
              <a:t>Je crains d’être mal vu(e) si je tousse devant les autres. Je ne pense pas en être capable physiquement.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accent2"/>
                </a:solidFill>
              </a:rPr>
              <a:t>Barrières environnementales </a:t>
            </a:r>
            <a:r>
              <a:rPr lang="fr-FR" dirty="0">
                <a:solidFill>
                  <a:schemeClr val="accent2"/>
                </a:solidFill>
              </a:rPr>
              <a:t>: </a:t>
            </a:r>
            <a:r>
              <a:rPr lang="fr-FR" dirty="0"/>
              <a:t>Je n’ai pas de temps à cause de mes contraintes familiales. Je n’ai pas d’offre qui me convienne près de chez moi. </a:t>
            </a:r>
          </a:p>
          <a:p>
            <a:endParaRPr lang="fr-FR" dirty="0" smtClean="0"/>
          </a:p>
          <a:p>
            <a:r>
              <a:rPr lang="fr-FR" dirty="0" smtClean="0"/>
              <a:t>1 = pas du tout d’accord</a:t>
            </a:r>
          </a:p>
          <a:p>
            <a:r>
              <a:rPr lang="fr-FR" dirty="0" smtClean="0"/>
              <a:t>6 = tout à fait d’accord</a:t>
            </a:r>
            <a:endParaRPr lang="fr-FR" dirty="0"/>
          </a:p>
        </p:txBody>
      </p:sp>
      <p:sp>
        <p:nvSpPr>
          <p:cNvPr id="11" name="Rectangle à coins arrondis 25">
            <a:extLst>
              <a:ext uri="{FF2B5EF4-FFF2-40B4-BE49-F238E27FC236}">
                <a16:creationId xmlns="" xmlns:a16="http://schemas.microsoft.com/office/drawing/2014/main" id="{C39BD9C3-EF42-44BC-ACA2-C498AA336D28}"/>
              </a:ext>
            </a:extLst>
          </p:cNvPr>
          <p:cNvSpPr/>
          <p:nvPr/>
        </p:nvSpPr>
        <p:spPr>
          <a:xfrm>
            <a:off x="581302" y="1348485"/>
            <a:ext cx="1389388" cy="320040"/>
          </a:xfrm>
          <a:prstGeom prst="roundRect">
            <a:avLst/>
          </a:prstGeom>
          <a:noFill/>
          <a:ln w="19050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à coins arrondis 25">
            <a:extLst>
              <a:ext uri="{FF2B5EF4-FFF2-40B4-BE49-F238E27FC236}">
                <a16:creationId xmlns="" xmlns:a16="http://schemas.microsoft.com/office/drawing/2014/main" id="{AA7793F2-14A8-452B-AB19-C00113D85AD1}"/>
              </a:ext>
            </a:extLst>
          </p:cNvPr>
          <p:cNvSpPr/>
          <p:nvPr/>
        </p:nvSpPr>
        <p:spPr>
          <a:xfrm>
            <a:off x="581301" y="3397283"/>
            <a:ext cx="1114856" cy="320040"/>
          </a:xfrm>
          <a:prstGeom prst="roundRect">
            <a:avLst/>
          </a:prstGeom>
          <a:noFill/>
          <a:ln w="19050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F1753F2B-EAC7-264E-8D62-C59381D63F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4522" y="6154790"/>
            <a:ext cx="1206517" cy="6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ité de recherche Impact de l&amp;#39;activité physique sur la santé IAPS - (...)  - Université de Toulon">
            <a:extLst>
              <a:ext uri="{FF2B5EF4-FFF2-40B4-BE49-F238E27FC236}">
                <a16:creationId xmlns="" xmlns:a16="http://schemas.microsoft.com/office/drawing/2014/main" id="{5213B8BF-ECDE-054D-A7DC-09155F867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38" y="6258939"/>
            <a:ext cx="1009831" cy="5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60E6A66-69B2-FD48-8CE2-89EB88CC06F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2440" y="6178597"/>
            <a:ext cx="1743305" cy="67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ÉCOLE UNIVERSITAIRE DE RECHERCHE &amp;quot;ECOSYSTEMES DES SCIENCES DE LA SANTÉ&amp;quot; -  EUR HEALTHY | Université Côte d&amp;#39;Azur | Votre communauté en ligne">
            <a:extLst>
              <a:ext uri="{FF2B5EF4-FFF2-40B4-BE49-F238E27FC236}">
                <a16:creationId xmlns="" xmlns:a16="http://schemas.microsoft.com/office/drawing/2014/main" id="{491A307D-8DBB-4ABA-B657-A97A445B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0" y="6274978"/>
            <a:ext cx="1404074" cy="48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oratoire Motricité Humaine, Expertise, Sport, Santé (LAMHESS) -  Université Côte d&amp;#39;Azur">
            <a:extLst>
              <a:ext uri="{FF2B5EF4-FFF2-40B4-BE49-F238E27FC236}">
                <a16:creationId xmlns="" xmlns:a16="http://schemas.microsoft.com/office/drawing/2014/main" id="{539EB693-EF2A-4507-B88E-CEF061D4A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74" y="6247228"/>
            <a:ext cx="1702464" cy="5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1" descr="logo-vaincre-la-muco – Erquy, site officiel de la Mairie">
            <a:extLst>
              <a:ext uri="{FF2B5EF4-FFF2-40B4-BE49-F238E27FC236}">
                <a16:creationId xmlns="" xmlns:a16="http://schemas.microsoft.com/office/drawing/2014/main" id="{44169FC9-8EF6-5B42-8269-27634634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70" y="6237396"/>
            <a:ext cx="882827" cy="5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CC064FC1-4FEF-48BE-9F81-691E03E37481}"/>
              </a:ext>
            </a:extLst>
          </p:cNvPr>
          <p:cNvSpPr/>
          <p:nvPr/>
        </p:nvSpPr>
        <p:spPr>
          <a:xfrm flipV="1">
            <a:off x="-137652" y="6076332"/>
            <a:ext cx="5614220" cy="83297"/>
          </a:xfrm>
          <a:prstGeom prst="parallelogram">
            <a:avLst/>
          </a:prstGeom>
          <a:solidFill>
            <a:srgbClr val="3F9EB9"/>
          </a:solidFill>
          <a:ln>
            <a:solidFill>
              <a:srgbClr val="3F9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2">
            <a:extLst>
              <a:ext uri="{FF2B5EF4-FFF2-40B4-BE49-F238E27FC236}">
                <a16:creationId xmlns="" xmlns:a16="http://schemas.microsoft.com/office/drawing/2014/main" id="{46DF06DD-D7DC-4043-A5C3-C0AFEB83660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75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2600" b="1" dirty="0">
              <a:solidFill>
                <a:srgbClr val="005478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0D9B203-7790-4EC2-9769-94A70BF3018C}"/>
              </a:ext>
            </a:extLst>
          </p:cNvPr>
          <p:cNvSpPr txBox="1"/>
          <p:nvPr/>
        </p:nvSpPr>
        <p:spPr>
          <a:xfrm>
            <a:off x="1681316" y="145148"/>
            <a:ext cx="882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5478"/>
                </a:solidFill>
              </a:rPr>
              <a:t>Cas concrets – cas n°1</a:t>
            </a:r>
            <a:endParaRPr lang="fr-FR" sz="3200" b="1" dirty="0">
              <a:solidFill>
                <a:srgbClr val="005478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04DE7C0-F1D5-4CC5-94C7-3184B523D13D}"/>
              </a:ext>
            </a:extLst>
          </p:cNvPr>
          <p:cNvSpPr txBox="1"/>
          <p:nvPr/>
        </p:nvSpPr>
        <p:spPr>
          <a:xfrm>
            <a:off x="6400799" y="1969940"/>
            <a:ext cx="46725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Résultats obtenus</a:t>
            </a:r>
            <a:endParaRPr lang="fr-FR" dirty="0" smtClean="0"/>
          </a:p>
          <a:p>
            <a:endParaRPr lang="fr-FR" sz="900" dirty="0" smtClean="0"/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Moyenne </a:t>
            </a:r>
            <a:r>
              <a:rPr lang="fr-FR" dirty="0" smtClean="0">
                <a:solidFill>
                  <a:schemeClr val="accent2"/>
                </a:solidFill>
              </a:rPr>
              <a:t>facilitateurs </a:t>
            </a:r>
            <a:r>
              <a:rPr lang="fr-FR" dirty="0">
                <a:solidFill>
                  <a:schemeClr val="accent2"/>
                </a:solidFill>
              </a:rPr>
              <a:t>: </a:t>
            </a:r>
            <a:r>
              <a:rPr lang="fr-FR" dirty="0"/>
              <a:t>5,1/6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F49146"/>
                </a:solidFill>
              </a:rPr>
              <a:t>Moyenne </a:t>
            </a:r>
            <a:r>
              <a:rPr lang="fr-FR" dirty="0">
                <a:solidFill>
                  <a:srgbClr val="F49146"/>
                </a:solidFill>
              </a:rPr>
              <a:t>barrières : </a:t>
            </a:r>
            <a:r>
              <a:rPr lang="fr-FR" dirty="0"/>
              <a:t>2,01/6</a:t>
            </a:r>
          </a:p>
          <a:p>
            <a:endParaRPr lang="fr-FR" dirty="0" smtClean="0"/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F1753F2B-EAC7-264E-8D62-C59381D63F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4522" y="6154790"/>
            <a:ext cx="1206517" cy="672865"/>
          </a:xfrm>
          <a:prstGeom prst="rect">
            <a:avLst/>
          </a:prstGeom>
        </p:spPr>
      </p:pic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280071"/>
              </p:ext>
            </p:extLst>
          </p:nvPr>
        </p:nvGraphicFramePr>
        <p:xfrm>
          <a:off x="904568" y="12677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644392" y="4547549"/>
            <a:ext cx="2720546" cy="772511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Eléments physiques</a:t>
            </a:r>
          </a:p>
          <a:p>
            <a:pPr algn="ctr"/>
            <a:r>
              <a:rPr lang="fr-FR" dirty="0" smtClean="0"/>
              <a:t>Eléments psychologiques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8148911" y="3826757"/>
            <a:ext cx="2720546" cy="772511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Eléments environnementaux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3" idx="3"/>
            <a:endCxn id="21" idx="1"/>
          </p:cNvCxnSpPr>
          <p:nvPr/>
        </p:nvCxnSpPr>
        <p:spPr>
          <a:xfrm>
            <a:off x="3364938" y="4933805"/>
            <a:ext cx="6789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8" idx="2"/>
            <a:endCxn id="27" idx="0"/>
          </p:cNvCxnSpPr>
          <p:nvPr/>
        </p:nvCxnSpPr>
        <p:spPr>
          <a:xfrm>
            <a:off x="9509184" y="4599268"/>
            <a:ext cx="1" cy="45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4043849" y="4547549"/>
            <a:ext cx="2677182" cy="772511"/>
          </a:xfrm>
          <a:prstGeom prst="roundRect">
            <a:avLst/>
          </a:prstGeom>
          <a:ln w="28575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A encourager, rappeler les éléments importants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7944988" y="5056150"/>
            <a:ext cx="3128393" cy="772511"/>
          </a:xfrm>
          <a:prstGeom prst="roundRect">
            <a:avLst/>
          </a:prstGeom>
          <a:ln w="28575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Discuter de ce qui freine la pratique, sensibiliser à l’offre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0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3" grpId="0" animBg="1"/>
      <p:bldP spid="18" grpId="0" animBg="1"/>
      <p:bldP spid="21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ité de recherche Impact de l&amp;#39;activité physique sur la santé IAPS - (...)  - Université de Toulon">
            <a:extLst>
              <a:ext uri="{FF2B5EF4-FFF2-40B4-BE49-F238E27FC236}">
                <a16:creationId xmlns="" xmlns:a16="http://schemas.microsoft.com/office/drawing/2014/main" id="{5213B8BF-ECDE-054D-A7DC-09155F867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38" y="6258939"/>
            <a:ext cx="1009831" cy="5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60E6A66-69B2-FD48-8CE2-89EB88CC06F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2440" y="6178597"/>
            <a:ext cx="1743305" cy="67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ÉCOLE UNIVERSITAIRE DE RECHERCHE &amp;quot;ECOSYSTEMES DES SCIENCES DE LA SANTÉ&amp;quot; -  EUR HEALTHY | Université Côte d&amp;#39;Azur | Votre communauté en ligne">
            <a:extLst>
              <a:ext uri="{FF2B5EF4-FFF2-40B4-BE49-F238E27FC236}">
                <a16:creationId xmlns="" xmlns:a16="http://schemas.microsoft.com/office/drawing/2014/main" id="{491A307D-8DBB-4ABA-B657-A97A445B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0" y="6274978"/>
            <a:ext cx="1404074" cy="48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oratoire Motricité Humaine, Expertise, Sport, Santé (LAMHESS) -  Université Côte d&amp;#39;Azur">
            <a:extLst>
              <a:ext uri="{FF2B5EF4-FFF2-40B4-BE49-F238E27FC236}">
                <a16:creationId xmlns="" xmlns:a16="http://schemas.microsoft.com/office/drawing/2014/main" id="{539EB693-EF2A-4507-B88E-CEF061D4A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74" y="6247228"/>
            <a:ext cx="1702464" cy="5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1" descr="logo-vaincre-la-muco – Erquy, site officiel de la Mairie">
            <a:extLst>
              <a:ext uri="{FF2B5EF4-FFF2-40B4-BE49-F238E27FC236}">
                <a16:creationId xmlns="" xmlns:a16="http://schemas.microsoft.com/office/drawing/2014/main" id="{44169FC9-8EF6-5B42-8269-27634634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70" y="6237396"/>
            <a:ext cx="882827" cy="5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CC064FC1-4FEF-48BE-9F81-691E03E37481}"/>
              </a:ext>
            </a:extLst>
          </p:cNvPr>
          <p:cNvSpPr/>
          <p:nvPr/>
        </p:nvSpPr>
        <p:spPr>
          <a:xfrm flipV="1">
            <a:off x="-137652" y="6076332"/>
            <a:ext cx="5614220" cy="83297"/>
          </a:xfrm>
          <a:prstGeom prst="parallelogram">
            <a:avLst/>
          </a:prstGeom>
          <a:solidFill>
            <a:srgbClr val="3F9EB9"/>
          </a:solidFill>
          <a:ln>
            <a:solidFill>
              <a:srgbClr val="3F9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2">
            <a:extLst>
              <a:ext uri="{FF2B5EF4-FFF2-40B4-BE49-F238E27FC236}">
                <a16:creationId xmlns="" xmlns:a16="http://schemas.microsoft.com/office/drawing/2014/main" id="{46DF06DD-D7DC-4043-A5C3-C0AFEB83660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75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2600" b="1" dirty="0">
              <a:solidFill>
                <a:srgbClr val="005478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0D9B203-7790-4EC2-9769-94A70BF3018C}"/>
              </a:ext>
            </a:extLst>
          </p:cNvPr>
          <p:cNvSpPr txBox="1"/>
          <p:nvPr/>
        </p:nvSpPr>
        <p:spPr>
          <a:xfrm>
            <a:off x="1681316" y="145148"/>
            <a:ext cx="882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5478"/>
                </a:solidFill>
              </a:rPr>
              <a:t>Cas concrets – cas n°2</a:t>
            </a:r>
            <a:endParaRPr lang="fr-FR" sz="3200" b="1" dirty="0">
              <a:solidFill>
                <a:srgbClr val="005478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04DE7C0-F1D5-4CC5-94C7-3184B523D13D}"/>
              </a:ext>
            </a:extLst>
          </p:cNvPr>
          <p:cNvSpPr txBox="1"/>
          <p:nvPr/>
        </p:nvSpPr>
        <p:spPr>
          <a:xfrm>
            <a:off x="6400799" y="1969940"/>
            <a:ext cx="46725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Résultats obtenus</a:t>
            </a:r>
            <a:endParaRPr lang="fr-FR" dirty="0" smtClean="0"/>
          </a:p>
          <a:p>
            <a:endParaRPr lang="fr-FR" sz="900" dirty="0" smtClean="0"/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Moyenne </a:t>
            </a:r>
            <a:r>
              <a:rPr lang="fr-FR" dirty="0" smtClean="0">
                <a:solidFill>
                  <a:schemeClr val="accent2"/>
                </a:solidFill>
              </a:rPr>
              <a:t>facilitateurs </a:t>
            </a:r>
            <a:r>
              <a:rPr lang="fr-FR" dirty="0">
                <a:solidFill>
                  <a:schemeClr val="accent2"/>
                </a:solidFill>
              </a:rPr>
              <a:t>: </a:t>
            </a:r>
            <a:r>
              <a:rPr lang="fr-FR" dirty="0" smtClean="0"/>
              <a:t>2,3/6 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F49146"/>
                </a:solidFill>
              </a:rPr>
              <a:t>Moyenne </a:t>
            </a:r>
            <a:r>
              <a:rPr lang="fr-FR" dirty="0">
                <a:solidFill>
                  <a:srgbClr val="F49146"/>
                </a:solidFill>
              </a:rPr>
              <a:t>barrières :</a:t>
            </a:r>
            <a:r>
              <a:rPr lang="fr-FR" dirty="0"/>
              <a:t> </a:t>
            </a:r>
            <a:r>
              <a:rPr lang="fr-FR" dirty="0" smtClean="0"/>
              <a:t>4,7/6</a:t>
            </a:r>
            <a:endParaRPr lang="fr-FR" dirty="0"/>
          </a:p>
          <a:p>
            <a:endParaRPr lang="fr-FR" dirty="0" smtClean="0"/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F1753F2B-EAC7-264E-8D62-C59381D63F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4522" y="6154790"/>
            <a:ext cx="1206517" cy="672865"/>
          </a:xfrm>
          <a:prstGeom prst="rect">
            <a:avLst/>
          </a:prstGeom>
        </p:spPr>
      </p:pic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67179"/>
              </p:ext>
            </p:extLst>
          </p:nvPr>
        </p:nvGraphicFramePr>
        <p:xfrm>
          <a:off x="904568" y="12677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4" name="Rectangle à coins arrondis 13"/>
          <p:cNvSpPr/>
          <p:nvPr/>
        </p:nvSpPr>
        <p:spPr>
          <a:xfrm>
            <a:off x="1513803" y="4271775"/>
            <a:ext cx="2981465" cy="1357440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Eléments physiques</a:t>
            </a:r>
          </a:p>
          <a:p>
            <a:pPr algn="ctr"/>
            <a:r>
              <a:rPr lang="fr-FR" dirty="0" smtClean="0"/>
              <a:t>Eléments psychologiques</a:t>
            </a:r>
          </a:p>
          <a:p>
            <a:pPr algn="ctr"/>
            <a:r>
              <a:rPr lang="fr-FR" dirty="0" smtClean="0"/>
              <a:t>Eléments environnementaux</a:t>
            </a:r>
            <a:endParaRPr lang="fr-FR" dirty="0"/>
          </a:p>
        </p:txBody>
      </p:sp>
      <p:cxnSp>
        <p:nvCxnSpPr>
          <p:cNvPr id="18" name="Connecteur droit avec flèche 17"/>
          <p:cNvCxnSpPr>
            <a:stCxn id="14" idx="3"/>
            <a:endCxn id="19" idx="1"/>
          </p:cNvCxnSpPr>
          <p:nvPr/>
        </p:nvCxnSpPr>
        <p:spPr>
          <a:xfrm>
            <a:off x="4495268" y="4950495"/>
            <a:ext cx="192704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6422315" y="4218366"/>
            <a:ext cx="4088369" cy="1464259"/>
          </a:xfrm>
          <a:prstGeom prst="roundRect">
            <a:avLst/>
          </a:prstGeom>
          <a:ln w="28575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Reprendre chaque élément, rappeler les bienfaits de l’activité physique pour la santé, échanger sur les croyances du patient, présenter l’offre à proximité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6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ité de recherche Impact de l&amp;#39;activité physique sur la santé IAPS - (...)  - Université de Toulon">
            <a:extLst>
              <a:ext uri="{FF2B5EF4-FFF2-40B4-BE49-F238E27FC236}">
                <a16:creationId xmlns="" xmlns:a16="http://schemas.microsoft.com/office/drawing/2014/main" id="{5213B8BF-ECDE-054D-A7DC-09155F867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38" y="6258939"/>
            <a:ext cx="1009831" cy="5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60E6A66-69B2-FD48-8CE2-89EB88CC06F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2440" y="6178597"/>
            <a:ext cx="1743305" cy="67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ÉCOLE UNIVERSITAIRE DE RECHERCHE &amp;quot;ECOSYSTEMES DES SCIENCES DE LA SANTÉ&amp;quot; -  EUR HEALTHY | Université Côte d&amp;#39;Azur | Votre communauté en ligne">
            <a:extLst>
              <a:ext uri="{FF2B5EF4-FFF2-40B4-BE49-F238E27FC236}">
                <a16:creationId xmlns="" xmlns:a16="http://schemas.microsoft.com/office/drawing/2014/main" id="{491A307D-8DBB-4ABA-B657-A97A445B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0" y="6274978"/>
            <a:ext cx="1404074" cy="48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oratoire Motricité Humaine, Expertise, Sport, Santé (LAMHESS) -  Université Côte d&amp;#39;Azur">
            <a:extLst>
              <a:ext uri="{FF2B5EF4-FFF2-40B4-BE49-F238E27FC236}">
                <a16:creationId xmlns="" xmlns:a16="http://schemas.microsoft.com/office/drawing/2014/main" id="{539EB693-EF2A-4507-B88E-CEF061D4A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74" y="6247228"/>
            <a:ext cx="1702464" cy="5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1" descr="logo-vaincre-la-muco – Erquy, site officiel de la Mairie">
            <a:extLst>
              <a:ext uri="{FF2B5EF4-FFF2-40B4-BE49-F238E27FC236}">
                <a16:creationId xmlns="" xmlns:a16="http://schemas.microsoft.com/office/drawing/2014/main" id="{44169FC9-8EF6-5B42-8269-27634634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70" y="6237396"/>
            <a:ext cx="882827" cy="5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CC064FC1-4FEF-48BE-9F81-691E03E37481}"/>
              </a:ext>
            </a:extLst>
          </p:cNvPr>
          <p:cNvSpPr/>
          <p:nvPr/>
        </p:nvSpPr>
        <p:spPr>
          <a:xfrm flipV="1">
            <a:off x="-137652" y="6076332"/>
            <a:ext cx="5614220" cy="83297"/>
          </a:xfrm>
          <a:prstGeom prst="parallelogram">
            <a:avLst/>
          </a:prstGeom>
          <a:solidFill>
            <a:srgbClr val="3F9EB9"/>
          </a:solidFill>
          <a:ln>
            <a:solidFill>
              <a:srgbClr val="3F9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2">
            <a:extLst>
              <a:ext uri="{FF2B5EF4-FFF2-40B4-BE49-F238E27FC236}">
                <a16:creationId xmlns="" xmlns:a16="http://schemas.microsoft.com/office/drawing/2014/main" id="{46DF06DD-D7DC-4043-A5C3-C0AFEB83660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75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2600" b="1" dirty="0">
              <a:solidFill>
                <a:srgbClr val="005478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0D9B203-7790-4EC2-9769-94A70BF3018C}"/>
              </a:ext>
            </a:extLst>
          </p:cNvPr>
          <p:cNvSpPr txBox="1"/>
          <p:nvPr/>
        </p:nvSpPr>
        <p:spPr>
          <a:xfrm>
            <a:off x="1681316" y="145148"/>
            <a:ext cx="882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5478"/>
                </a:solidFill>
              </a:rPr>
              <a:t>Objectifs MUCO_BALAD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04DE7C0-F1D5-4CC5-94C7-3184B523D13D}"/>
              </a:ext>
            </a:extLst>
          </p:cNvPr>
          <p:cNvSpPr txBox="1"/>
          <p:nvPr/>
        </p:nvSpPr>
        <p:spPr>
          <a:xfrm>
            <a:off x="777749" y="1325972"/>
            <a:ext cx="10636501" cy="452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5203825" algn="l"/>
                <a:tab pos="5286375" algn="l"/>
              </a:tabLst>
            </a:pPr>
            <a:r>
              <a:rPr lang="fr-FR" sz="2000" b="1" dirty="0" smtClean="0">
                <a:solidFill>
                  <a:schemeClr val="accent2"/>
                </a:solidFill>
              </a:rPr>
              <a:t>1. Développement et validation de deux questionnaires psychométriques pour les enfants MV</a:t>
            </a:r>
          </a:p>
          <a:p>
            <a:pPr marL="457200" indent="342900" algn="just">
              <a:lnSpc>
                <a:spcPct val="150000"/>
              </a:lnSpc>
              <a:buFont typeface="Calibri" panose="020F0502020204030204" pitchFamily="34" charset="0"/>
              <a:buChar char="-"/>
              <a:tabLst>
                <a:tab pos="5203825" algn="l"/>
                <a:tab pos="5286375" algn="l"/>
              </a:tabLst>
            </a:pPr>
            <a:r>
              <a:rPr lang="fr-FR" dirty="0" smtClean="0"/>
              <a:t>Différentes contraintes et besoins</a:t>
            </a:r>
          </a:p>
          <a:p>
            <a:pPr marL="457200" indent="342900" algn="just">
              <a:lnSpc>
                <a:spcPct val="150000"/>
              </a:lnSpc>
              <a:buFont typeface="Calibri" panose="020F0502020204030204" pitchFamily="34" charset="0"/>
              <a:buChar char="-"/>
              <a:tabLst>
                <a:tab pos="5203825" algn="l"/>
                <a:tab pos="5286375" algn="l"/>
              </a:tabLst>
            </a:pPr>
            <a:r>
              <a:rPr lang="fr-FR" dirty="0" smtClean="0"/>
              <a:t>Adapter le contenu et le format</a:t>
            </a:r>
          </a:p>
          <a:p>
            <a:pPr marL="457200" indent="342900" algn="just">
              <a:lnSpc>
                <a:spcPct val="150000"/>
              </a:lnSpc>
              <a:tabLst>
                <a:tab pos="5203825" algn="l"/>
                <a:tab pos="5286375" algn="l"/>
              </a:tabLst>
            </a:pPr>
            <a:r>
              <a:rPr lang="fr-FR" dirty="0" smtClean="0">
                <a:sym typeface="Wingdings" panose="05000000000000000000" pitchFamily="2" charset="2"/>
              </a:rPr>
              <a:t> Promouvoir l’AP dès  le plus jeune âge</a:t>
            </a:r>
            <a:endParaRPr lang="fr-FR" dirty="0" smtClean="0"/>
          </a:p>
          <a:p>
            <a:pPr algn="just">
              <a:lnSpc>
                <a:spcPct val="150000"/>
              </a:lnSpc>
              <a:tabLst>
                <a:tab pos="5203825" algn="l"/>
                <a:tab pos="5286375" algn="l"/>
              </a:tabLst>
            </a:pPr>
            <a:endParaRPr lang="fr-FR" dirty="0" smtClean="0"/>
          </a:p>
          <a:p>
            <a:pPr algn="just">
              <a:lnSpc>
                <a:spcPct val="150000"/>
              </a:lnSpc>
              <a:tabLst>
                <a:tab pos="5203825" algn="l"/>
                <a:tab pos="5286375" algn="l"/>
              </a:tabLst>
            </a:pPr>
            <a:endParaRPr lang="fr-FR" sz="1000" b="1" dirty="0" smtClean="0"/>
          </a:p>
          <a:p>
            <a:pPr>
              <a:lnSpc>
                <a:spcPct val="150000"/>
              </a:lnSpc>
              <a:tabLst>
                <a:tab pos="5203825" algn="l"/>
                <a:tab pos="5286375" algn="l"/>
              </a:tabLst>
            </a:pPr>
            <a:r>
              <a:rPr lang="fr-FR" sz="2000" b="1" dirty="0" smtClean="0">
                <a:solidFill>
                  <a:schemeClr val="accent2"/>
                </a:solidFill>
              </a:rPr>
              <a:t>2. Développement de l’application mobile pour les adultes puis enfants </a:t>
            </a:r>
          </a:p>
          <a:p>
            <a:pPr marL="800100" indent="-342900" algn="just">
              <a:lnSpc>
                <a:spcPct val="150000"/>
              </a:lnSpc>
              <a:buFont typeface="Calibri" panose="020F0502020204030204" pitchFamily="34" charset="0"/>
              <a:buChar char="-"/>
              <a:tabLst>
                <a:tab pos="5203825" algn="l"/>
                <a:tab pos="5286375" algn="l"/>
              </a:tabLst>
            </a:pPr>
            <a:r>
              <a:rPr lang="fr-FR" dirty="0" smtClean="0"/>
              <a:t>Optimiser les passations du questionnaire (hygiène et sécurité)</a:t>
            </a:r>
          </a:p>
          <a:p>
            <a:pPr marL="800100" indent="-342900" algn="just">
              <a:lnSpc>
                <a:spcPct val="150000"/>
              </a:lnSpc>
              <a:buFont typeface="Calibri" panose="020F0502020204030204" pitchFamily="34" charset="0"/>
              <a:buChar char="-"/>
              <a:tabLst>
                <a:tab pos="5203825" algn="l"/>
                <a:tab pos="5286375" algn="l"/>
              </a:tabLst>
            </a:pPr>
            <a:r>
              <a:rPr lang="fr-FR" dirty="0" smtClean="0"/>
              <a:t>Résultat sous forme de profil individuel</a:t>
            </a:r>
          </a:p>
          <a:p>
            <a:pPr marL="800100" indent="-342900" algn="just">
              <a:lnSpc>
                <a:spcPct val="150000"/>
              </a:lnSpc>
              <a:buFont typeface="Calibri" panose="020F0502020204030204" pitchFamily="34" charset="0"/>
              <a:buChar char="-"/>
              <a:tabLst>
                <a:tab pos="5203825" algn="l"/>
                <a:tab pos="5286375" algn="l"/>
              </a:tabLst>
            </a:pPr>
            <a:r>
              <a:rPr lang="fr-FR" dirty="0" smtClean="0"/>
              <a:t>Transmission plus facile aux professionnels de santé</a:t>
            </a:r>
          </a:p>
          <a:p>
            <a:pPr marL="800100" indent="-342900" algn="just">
              <a:lnSpc>
                <a:spcPct val="150000"/>
              </a:lnSpc>
              <a:buFont typeface="Calibri" panose="020F0502020204030204" pitchFamily="34" charset="0"/>
              <a:buChar char="-"/>
              <a:tabLst>
                <a:tab pos="5203825" algn="l"/>
                <a:tab pos="5286375" algn="l"/>
              </a:tabLst>
            </a:pPr>
            <a:r>
              <a:rPr lang="fr-FR" dirty="0" smtClean="0"/>
              <a:t>Envoi de recommandations personnalisées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AE955283-E22B-4B41-B72E-A3FD06D1AF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4522" y="6154790"/>
            <a:ext cx="1206517" cy="6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ité de recherche Impact de l&amp;#39;activité physique sur la santé IAPS - (...)  - Université de Toulon">
            <a:extLst>
              <a:ext uri="{FF2B5EF4-FFF2-40B4-BE49-F238E27FC236}">
                <a16:creationId xmlns="" xmlns:a16="http://schemas.microsoft.com/office/drawing/2014/main" id="{5213B8BF-ECDE-054D-A7DC-09155F867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38" y="6258939"/>
            <a:ext cx="1009831" cy="5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60E6A66-69B2-FD48-8CE2-89EB88CC06F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2440" y="6178597"/>
            <a:ext cx="1743305" cy="67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ÉCOLE UNIVERSITAIRE DE RECHERCHE &amp;quot;ECOSYSTEMES DES SCIENCES DE LA SANTÉ&amp;quot; -  EUR HEALTHY | Université Côte d&amp;#39;Azur | Votre communauté en ligne">
            <a:extLst>
              <a:ext uri="{FF2B5EF4-FFF2-40B4-BE49-F238E27FC236}">
                <a16:creationId xmlns="" xmlns:a16="http://schemas.microsoft.com/office/drawing/2014/main" id="{491A307D-8DBB-4ABA-B657-A97A445B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0" y="6274978"/>
            <a:ext cx="1404074" cy="48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oratoire Motricité Humaine, Expertise, Sport, Santé (LAMHESS) -  Université Côte d&amp;#39;Azur">
            <a:extLst>
              <a:ext uri="{FF2B5EF4-FFF2-40B4-BE49-F238E27FC236}">
                <a16:creationId xmlns="" xmlns:a16="http://schemas.microsoft.com/office/drawing/2014/main" id="{539EB693-EF2A-4507-B88E-CEF061D4A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74" y="6247228"/>
            <a:ext cx="1702464" cy="5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1" descr="logo-vaincre-la-muco – Erquy, site officiel de la Mairie">
            <a:extLst>
              <a:ext uri="{FF2B5EF4-FFF2-40B4-BE49-F238E27FC236}">
                <a16:creationId xmlns="" xmlns:a16="http://schemas.microsoft.com/office/drawing/2014/main" id="{44169FC9-8EF6-5B42-8269-27634634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70" y="6237396"/>
            <a:ext cx="882827" cy="5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CC064FC1-4FEF-48BE-9F81-691E03E37481}"/>
              </a:ext>
            </a:extLst>
          </p:cNvPr>
          <p:cNvSpPr/>
          <p:nvPr/>
        </p:nvSpPr>
        <p:spPr>
          <a:xfrm flipV="1">
            <a:off x="-137652" y="6076332"/>
            <a:ext cx="5614220" cy="83297"/>
          </a:xfrm>
          <a:prstGeom prst="parallelogram">
            <a:avLst/>
          </a:prstGeom>
          <a:solidFill>
            <a:srgbClr val="3F9EB9"/>
          </a:solidFill>
          <a:ln>
            <a:solidFill>
              <a:srgbClr val="3F9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2">
            <a:extLst>
              <a:ext uri="{FF2B5EF4-FFF2-40B4-BE49-F238E27FC236}">
                <a16:creationId xmlns="" xmlns:a16="http://schemas.microsoft.com/office/drawing/2014/main" id="{46DF06DD-D7DC-4043-A5C3-C0AFEB83660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75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2600" b="1" dirty="0">
              <a:solidFill>
                <a:srgbClr val="005478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0D9B203-7790-4EC2-9769-94A70BF3018C}"/>
              </a:ext>
            </a:extLst>
          </p:cNvPr>
          <p:cNvSpPr txBox="1"/>
          <p:nvPr/>
        </p:nvSpPr>
        <p:spPr>
          <a:xfrm>
            <a:off x="1681316" y="145148"/>
            <a:ext cx="882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5478"/>
                </a:solidFill>
              </a:rPr>
              <a:t>Développement et validation de la version enfant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04DE7C0-F1D5-4CC5-94C7-3184B523D13D}"/>
              </a:ext>
            </a:extLst>
          </p:cNvPr>
          <p:cNvSpPr txBox="1"/>
          <p:nvPr/>
        </p:nvSpPr>
        <p:spPr>
          <a:xfrm>
            <a:off x="589687" y="1321301"/>
            <a:ext cx="1101262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Critères d’inclusion</a:t>
            </a:r>
          </a:p>
          <a:p>
            <a:endParaRPr lang="fr-FR" sz="900" b="1" dirty="0">
              <a:solidFill>
                <a:srgbClr val="F49146"/>
              </a:solidFill>
            </a:endParaRPr>
          </a:p>
          <a:p>
            <a:r>
              <a:rPr lang="fr-FR" dirty="0"/>
              <a:t>Être atteint de MV, âgé entre 6 et 17 ans et en phase stable de la maladie </a:t>
            </a:r>
          </a:p>
          <a:p>
            <a:endParaRPr lang="fr-FR" dirty="0"/>
          </a:p>
          <a:p>
            <a:r>
              <a:rPr lang="fr-FR" b="1" dirty="0"/>
              <a:t>Etapes préliminaires</a:t>
            </a:r>
          </a:p>
          <a:p>
            <a:endParaRPr lang="fr-FR" sz="900" b="1" dirty="0"/>
          </a:p>
          <a:p>
            <a:pPr marL="285750" indent="-285750">
              <a:buFontTx/>
              <a:buChar char="-"/>
            </a:pPr>
            <a:r>
              <a:rPr lang="fr-FR" dirty="0"/>
              <a:t>Revue de la littérature existante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Développement </a:t>
            </a:r>
            <a:r>
              <a:rPr lang="fr-FR" dirty="0" smtClean="0"/>
              <a:t>de deux versions préliminaires </a:t>
            </a:r>
            <a:r>
              <a:rPr lang="fr-FR" dirty="0"/>
              <a:t>du </a:t>
            </a:r>
            <a:r>
              <a:rPr lang="fr-FR" dirty="0" smtClean="0"/>
              <a:t>questionnaire (6-10 ans et 11-17 ans)</a:t>
            </a:r>
            <a:endParaRPr lang="fr-FR" dirty="0"/>
          </a:p>
          <a:p>
            <a:endParaRPr lang="fr-FR" dirty="0"/>
          </a:p>
          <a:p>
            <a:r>
              <a:rPr lang="fr-FR" b="1" dirty="0"/>
              <a:t>Validation du questionnaire</a:t>
            </a:r>
          </a:p>
          <a:p>
            <a:endParaRPr lang="fr-FR" sz="900" b="1" dirty="0"/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Réalisation de test de clarté et de pertinence par des patients, des parents et des </a:t>
            </a:r>
            <a:r>
              <a:rPr lang="fr-FR" dirty="0" smtClean="0">
                <a:solidFill>
                  <a:schemeClr val="accent2"/>
                </a:solidFill>
              </a:rPr>
              <a:t>professionnels </a:t>
            </a:r>
            <a:r>
              <a:rPr lang="fr-FR" dirty="0">
                <a:solidFill>
                  <a:schemeClr val="accent2"/>
                </a:solidFill>
              </a:rPr>
              <a:t>de santé ;</a:t>
            </a:r>
          </a:p>
          <a:p>
            <a:r>
              <a:rPr lang="fr-FR" dirty="0">
                <a:sym typeface="Wingdings" panose="05000000000000000000" pitchFamily="2" charset="2"/>
              </a:rPr>
              <a:t>	 environ 20 participants</a:t>
            </a:r>
            <a:endParaRPr lang="fr-FR" dirty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/>
              <a:t>Test de dimensionnalité de </a:t>
            </a:r>
            <a:r>
              <a:rPr lang="fr-FR" dirty="0" smtClean="0"/>
              <a:t>l’outil : passation du questionnaire </a:t>
            </a:r>
            <a:r>
              <a:rPr lang="fr-FR" dirty="0" err="1" smtClean="0"/>
              <a:t>Muco_Balad</a:t>
            </a:r>
            <a:r>
              <a:rPr lang="fr-FR" dirty="0" smtClean="0"/>
              <a:t> + validité théorique : qualité de vie + activité physique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Test de stabilité temporelle : 15 jours après  : validité théorique de nouveau</a:t>
            </a:r>
            <a:endParaRPr lang="fr-FR" dirty="0"/>
          </a:p>
          <a:p>
            <a:pPr lvl="1"/>
            <a:r>
              <a:rPr lang="fr-FR" dirty="0">
                <a:sym typeface="Wingdings" panose="05000000000000000000" pitchFamily="2" charset="2"/>
              </a:rPr>
              <a:t>	 100 à 200 enfants </a:t>
            </a:r>
            <a:endParaRPr lang="fr-FR" dirty="0"/>
          </a:p>
        </p:txBody>
      </p:sp>
      <p:sp>
        <p:nvSpPr>
          <p:cNvPr id="11" name="Rectangle à coins arrondis 25">
            <a:extLst>
              <a:ext uri="{FF2B5EF4-FFF2-40B4-BE49-F238E27FC236}">
                <a16:creationId xmlns="" xmlns:a16="http://schemas.microsoft.com/office/drawing/2014/main" id="{8B4DBAC9-844D-48FE-86BA-6A95B0E54C14}"/>
              </a:ext>
            </a:extLst>
          </p:cNvPr>
          <p:cNvSpPr/>
          <p:nvPr/>
        </p:nvSpPr>
        <p:spPr>
          <a:xfrm>
            <a:off x="581301" y="1348485"/>
            <a:ext cx="2131698" cy="320040"/>
          </a:xfrm>
          <a:prstGeom prst="roundRect">
            <a:avLst/>
          </a:prstGeom>
          <a:noFill/>
          <a:ln w="19050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à coins arrondis 25">
            <a:extLst>
              <a:ext uri="{FF2B5EF4-FFF2-40B4-BE49-F238E27FC236}">
                <a16:creationId xmlns="" xmlns:a16="http://schemas.microsoft.com/office/drawing/2014/main" id="{BD5AB784-9B45-45F8-946A-87A595B966F7}"/>
              </a:ext>
            </a:extLst>
          </p:cNvPr>
          <p:cNvSpPr/>
          <p:nvPr/>
        </p:nvSpPr>
        <p:spPr>
          <a:xfrm>
            <a:off x="581301" y="2314739"/>
            <a:ext cx="2131698" cy="320040"/>
          </a:xfrm>
          <a:prstGeom prst="roundRect">
            <a:avLst/>
          </a:prstGeom>
          <a:noFill/>
          <a:ln w="19050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à coins arrondis 25">
            <a:extLst>
              <a:ext uri="{FF2B5EF4-FFF2-40B4-BE49-F238E27FC236}">
                <a16:creationId xmlns="" xmlns:a16="http://schemas.microsoft.com/office/drawing/2014/main" id="{81C4A0C9-5198-4B4B-90BF-F9A463EA6E25}"/>
              </a:ext>
            </a:extLst>
          </p:cNvPr>
          <p:cNvSpPr/>
          <p:nvPr/>
        </p:nvSpPr>
        <p:spPr>
          <a:xfrm>
            <a:off x="589687" y="3506669"/>
            <a:ext cx="2806656" cy="320040"/>
          </a:xfrm>
          <a:prstGeom prst="roundRect">
            <a:avLst/>
          </a:prstGeom>
          <a:noFill/>
          <a:ln w="19050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BBA657DC-581C-6845-ACF9-202D850885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4522" y="6154790"/>
            <a:ext cx="1206517" cy="6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8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ité de recherche Impact de l&amp;#39;activité physique sur la santé IAPS - (...)  - Université de Toulon">
            <a:extLst>
              <a:ext uri="{FF2B5EF4-FFF2-40B4-BE49-F238E27FC236}">
                <a16:creationId xmlns="" xmlns:a16="http://schemas.microsoft.com/office/drawing/2014/main" id="{5213B8BF-ECDE-054D-A7DC-09155F867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38" y="6258939"/>
            <a:ext cx="1009831" cy="5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60E6A66-69B2-FD48-8CE2-89EB88CC06F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2440" y="6178597"/>
            <a:ext cx="1743305" cy="67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ÉCOLE UNIVERSITAIRE DE RECHERCHE &amp;quot;ECOSYSTEMES DES SCIENCES DE LA SANTÉ&amp;quot; -  EUR HEALTHY | Université Côte d&amp;#39;Azur | Votre communauté en ligne">
            <a:extLst>
              <a:ext uri="{FF2B5EF4-FFF2-40B4-BE49-F238E27FC236}">
                <a16:creationId xmlns="" xmlns:a16="http://schemas.microsoft.com/office/drawing/2014/main" id="{491A307D-8DBB-4ABA-B657-A97A445B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0" y="6274978"/>
            <a:ext cx="1404074" cy="48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oratoire Motricité Humaine, Expertise, Sport, Santé (LAMHESS) -  Université Côte d&amp;#39;Azur">
            <a:extLst>
              <a:ext uri="{FF2B5EF4-FFF2-40B4-BE49-F238E27FC236}">
                <a16:creationId xmlns="" xmlns:a16="http://schemas.microsoft.com/office/drawing/2014/main" id="{539EB693-EF2A-4507-B88E-CEF061D4A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74" y="6247228"/>
            <a:ext cx="1702464" cy="5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1" descr="logo-vaincre-la-muco – Erquy, site officiel de la Mairie">
            <a:extLst>
              <a:ext uri="{FF2B5EF4-FFF2-40B4-BE49-F238E27FC236}">
                <a16:creationId xmlns="" xmlns:a16="http://schemas.microsoft.com/office/drawing/2014/main" id="{44169FC9-8EF6-5B42-8269-27634634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70" y="6237396"/>
            <a:ext cx="882827" cy="5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arallélogramme 12">
            <a:extLst>
              <a:ext uri="{FF2B5EF4-FFF2-40B4-BE49-F238E27FC236}">
                <a16:creationId xmlns="" xmlns:a16="http://schemas.microsoft.com/office/drawing/2014/main" id="{CC064FC1-4FEF-48BE-9F81-691E03E37481}"/>
              </a:ext>
            </a:extLst>
          </p:cNvPr>
          <p:cNvSpPr/>
          <p:nvPr/>
        </p:nvSpPr>
        <p:spPr>
          <a:xfrm flipV="1">
            <a:off x="-137652" y="6076332"/>
            <a:ext cx="5614220" cy="83297"/>
          </a:xfrm>
          <a:prstGeom prst="parallelogram">
            <a:avLst/>
          </a:prstGeom>
          <a:solidFill>
            <a:srgbClr val="3F9EB9"/>
          </a:solidFill>
          <a:ln>
            <a:solidFill>
              <a:srgbClr val="3F9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2">
            <a:extLst>
              <a:ext uri="{FF2B5EF4-FFF2-40B4-BE49-F238E27FC236}">
                <a16:creationId xmlns="" xmlns:a16="http://schemas.microsoft.com/office/drawing/2014/main" id="{46DF06DD-D7DC-4043-A5C3-C0AFEB83660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75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2600" b="1" dirty="0">
              <a:solidFill>
                <a:srgbClr val="005478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0D9B203-7790-4EC2-9769-94A70BF3018C}"/>
              </a:ext>
            </a:extLst>
          </p:cNvPr>
          <p:cNvSpPr txBox="1"/>
          <p:nvPr/>
        </p:nvSpPr>
        <p:spPr>
          <a:xfrm>
            <a:off x="1681316" y="145148"/>
            <a:ext cx="882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5478"/>
                </a:solidFill>
              </a:rPr>
              <a:t>Développement de l’application mobile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04DE7C0-F1D5-4CC5-94C7-3184B523D13D}"/>
              </a:ext>
            </a:extLst>
          </p:cNvPr>
          <p:cNvSpPr txBox="1"/>
          <p:nvPr/>
        </p:nvSpPr>
        <p:spPr>
          <a:xfrm>
            <a:off x="598073" y="1316666"/>
            <a:ext cx="1101262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Critères d’inclusion </a:t>
            </a:r>
          </a:p>
          <a:p>
            <a:endParaRPr lang="fr-FR" sz="900" b="1" dirty="0"/>
          </a:p>
          <a:p>
            <a:r>
              <a:rPr lang="fr-FR" dirty="0"/>
              <a:t>Être atteint de MV, âgé entre 18 ans ou +, en phase stable de la maladie OU être un professionnel de santé </a:t>
            </a:r>
          </a:p>
          <a:p>
            <a:endParaRPr lang="fr-FR" dirty="0"/>
          </a:p>
          <a:p>
            <a:r>
              <a:rPr lang="fr-FR" b="1" dirty="0"/>
              <a:t>Étapes préliminaires</a:t>
            </a:r>
          </a:p>
          <a:p>
            <a:endParaRPr lang="fr-FR" sz="900" b="1" dirty="0"/>
          </a:p>
          <a:p>
            <a:pPr marL="285750" indent="-285750">
              <a:buFontTx/>
              <a:buChar char="-"/>
            </a:pPr>
            <a:r>
              <a:rPr lang="fr-FR" dirty="0"/>
              <a:t>Recruter les patients éligibles </a:t>
            </a:r>
            <a:endParaRPr lang="fr-FR" i="1" dirty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/>
              <a:t>Mise </a:t>
            </a:r>
            <a:r>
              <a:rPr lang="fr-FR" dirty="0"/>
              <a:t>en place des différents profils-types 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Conception de recommandations personnalisées en APA en fonction des profils types définis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Développement d’une version-pilote avec la société </a:t>
            </a:r>
            <a:r>
              <a:rPr lang="fr-FR" dirty="0" smtClean="0"/>
              <a:t>partenaire</a:t>
            </a:r>
          </a:p>
          <a:p>
            <a:endParaRPr lang="fr-FR" dirty="0"/>
          </a:p>
          <a:p>
            <a:r>
              <a:rPr lang="fr-FR" b="1" dirty="0"/>
              <a:t>Validation de l’outil :</a:t>
            </a:r>
          </a:p>
          <a:p>
            <a:endParaRPr lang="fr-FR" sz="900" b="1" dirty="0"/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Test de l’outil </a:t>
            </a:r>
            <a:r>
              <a:rPr lang="fr-FR" dirty="0"/>
              <a:t>(application) auprès des patients et des professionnels de santé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49146"/>
                </a:solidFill>
              </a:rPr>
              <a:t>Mesure de l’acceptabilité </a:t>
            </a:r>
            <a:r>
              <a:rPr lang="fr-FR" dirty="0"/>
              <a:t>de l’outil : identification des barrières et des facilitateurs liés à l’utilisation de l’outil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Passation d’entretiens semi directifs </a:t>
            </a:r>
            <a:r>
              <a:rPr lang="fr-FR" dirty="0"/>
              <a:t>et ateliers de co-construction avec des patients et des soignants : affiner et ajuster le contenu de l’application mobile</a:t>
            </a:r>
          </a:p>
        </p:txBody>
      </p:sp>
      <p:sp>
        <p:nvSpPr>
          <p:cNvPr id="11" name="Rectangle à coins arrondis 25">
            <a:extLst>
              <a:ext uri="{FF2B5EF4-FFF2-40B4-BE49-F238E27FC236}">
                <a16:creationId xmlns="" xmlns:a16="http://schemas.microsoft.com/office/drawing/2014/main" id="{C39BD9C3-EF42-44BC-ACA2-C498AA336D28}"/>
              </a:ext>
            </a:extLst>
          </p:cNvPr>
          <p:cNvSpPr/>
          <p:nvPr/>
        </p:nvSpPr>
        <p:spPr>
          <a:xfrm>
            <a:off x="581301" y="1348485"/>
            <a:ext cx="2131698" cy="320040"/>
          </a:xfrm>
          <a:prstGeom prst="roundRect">
            <a:avLst/>
          </a:prstGeom>
          <a:noFill/>
          <a:ln w="19050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à coins arrondis 25">
            <a:extLst>
              <a:ext uri="{FF2B5EF4-FFF2-40B4-BE49-F238E27FC236}">
                <a16:creationId xmlns="" xmlns:a16="http://schemas.microsoft.com/office/drawing/2014/main" id="{AA7793F2-14A8-452B-AB19-C00113D85AD1}"/>
              </a:ext>
            </a:extLst>
          </p:cNvPr>
          <p:cNvSpPr/>
          <p:nvPr/>
        </p:nvSpPr>
        <p:spPr>
          <a:xfrm>
            <a:off x="581300" y="2314739"/>
            <a:ext cx="2229713" cy="320040"/>
          </a:xfrm>
          <a:prstGeom prst="roundRect">
            <a:avLst/>
          </a:prstGeom>
          <a:noFill/>
          <a:ln w="19050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à coins arrondis 25">
            <a:extLst>
              <a:ext uri="{FF2B5EF4-FFF2-40B4-BE49-F238E27FC236}">
                <a16:creationId xmlns="" xmlns:a16="http://schemas.microsoft.com/office/drawing/2014/main" id="{F52163FF-78DC-4598-8ECF-589E822E0AC6}"/>
              </a:ext>
            </a:extLst>
          </p:cNvPr>
          <p:cNvSpPr/>
          <p:nvPr/>
        </p:nvSpPr>
        <p:spPr>
          <a:xfrm>
            <a:off x="581301" y="4058711"/>
            <a:ext cx="2229713" cy="320040"/>
          </a:xfrm>
          <a:prstGeom prst="roundRect">
            <a:avLst/>
          </a:prstGeom>
          <a:noFill/>
          <a:ln w="19050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F1753F2B-EAC7-264E-8D62-C59381D63F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4522" y="6154790"/>
            <a:ext cx="1206517" cy="6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1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5616</TotalTime>
  <Words>708</Words>
  <Application>Microsoft Office PowerPoint</Application>
  <PresentationFormat>Personnalisé</PresentationFormat>
  <Paragraphs>134</Paragraphs>
  <Slides>10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Promotion de l’activité physique chez les patients atteints de MUCOviscidose :  Développement d’outils de mesure de la BALAnce Décisionnelle (MUCO_BALAD)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 de l’activité physique chez les patients atteints de MUCOviscidose :  Développement d’outils de mesure de la BALAnce Décisionnelle (MUCO_BALAD)</dc:title>
  <dc:creator>Celestine Nion</dc:creator>
  <cp:lastModifiedBy>marine.monot29@gmail.com</cp:lastModifiedBy>
  <cp:revision>93</cp:revision>
  <dcterms:created xsi:type="dcterms:W3CDTF">2022-01-14T08:57:21Z</dcterms:created>
  <dcterms:modified xsi:type="dcterms:W3CDTF">2022-03-28T10:30:36Z</dcterms:modified>
</cp:coreProperties>
</file>